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84" r:id="rId2"/>
    <p:sldId id="256" r:id="rId3"/>
    <p:sldId id="277" r:id="rId4"/>
    <p:sldId id="281" r:id="rId5"/>
    <p:sldId id="280" r:id="rId6"/>
    <p:sldId id="279" r:id="rId7"/>
    <p:sldId id="278" r:id="rId8"/>
    <p:sldId id="276" r:id="rId9"/>
    <p:sldId id="275" r:id="rId10"/>
    <p:sldId id="274" r:id="rId11"/>
    <p:sldId id="273" r:id="rId12"/>
    <p:sldId id="295" r:id="rId13"/>
    <p:sldId id="271" r:id="rId14"/>
    <p:sldId id="270" r:id="rId15"/>
    <p:sldId id="269" r:id="rId16"/>
    <p:sldId id="267" r:id="rId17"/>
    <p:sldId id="268" r:id="rId18"/>
    <p:sldId id="266" r:id="rId19"/>
    <p:sldId id="265" r:id="rId20"/>
    <p:sldId id="264" r:id="rId21"/>
    <p:sldId id="263" r:id="rId22"/>
    <p:sldId id="282" r:id="rId23"/>
    <p:sldId id="262" r:id="rId24"/>
    <p:sldId id="283" r:id="rId25"/>
    <p:sldId id="260" r:id="rId26"/>
    <p:sldId id="285" r:id="rId27"/>
    <p:sldId id="259" r:id="rId28"/>
    <p:sldId id="258" r:id="rId29"/>
    <p:sldId id="294" r:id="rId30"/>
    <p:sldId id="286" r:id="rId31"/>
    <p:sldId id="288" r:id="rId32"/>
    <p:sldId id="290" r:id="rId33"/>
    <p:sldId id="293" r:id="rId34"/>
    <p:sldId id="292" r:id="rId35"/>
    <p:sldId id="289" r:id="rId36"/>
    <p:sldId id="287"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F6"/>
    <a:srgbClr val="FFEBDB"/>
    <a:srgbClr val="63A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4"/>
    <p:restoredTop sz="94678"/>
  </p:normalViewPr>
  <p:slideViewPr>
    <p:cSldViewPr snapToGrid="0">
      <p:cViewPr varScale="1">
        <p:scale>
          <a:sx n="60" d="100"/>
          <a:sy n="60" d="100"/>
        </p:scale>
        <p:origin x="9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3C7FA-E08B-744C-ABFB-A8C6DE783679}"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7699C-DA48-704A-B078-B548F6A33A74}" type="slidenum">
              <a:rPr lang="en-US" smtClean="0"/>
              <a:t>‹#›</a:t>
            </a:fld>
            <a:endParaRPr lang="en-US"/>
          </a:p>
        </p:txBody>
      </p:sp>
    </p:spTree>
    <p:extLst>
      <p:ext uri="{BB962C8B-B14F-4D97-AF65-F5344CB8AC3E}">
        <p14:creationId xmlns:p14="http://schemas.microsoft.com/office/powerpoint/2010/main" val="1668262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9066-6ABC-6C53-4DC2-1AD0FF824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C2BCDE-881A-A2CE-72B5-FED380EE7ACB}"/>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3F1455-C0C4-FAD6-5D2F-FA0D15DD4F83}"/>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5" name="Footer Placeholder 4">
            <a:extLst>
              <a:ext uri="{FF2B5EF4-FFF2-40B4-BE49-F238E27FC236}">
                <a16:creationId xmlns:a16="http://schemas.microsoft.com/office/drawing/2014/main" id="{579EA375-CFFB-13E1-9389-53ECC9038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D82C9-F42A-BEF8-9F40-26D55B4150F4}"/>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379570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1829-846F-98DB-C3BC-6B004B5F55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B5FA98-E511-51DF-C90C-00769F02E4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5DD33-86E2-0C8C-0534-1292CC2945E1}"/>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5" name="Footer Placeholder 4">
            <a:extLst>
              <a:ext uri="{FF2B5EF4-FFF2-40B4-BE49-F238E27FC236}">
                <a16:creationId xmlns:a16="http://schemas.microsoft.com/office/drawing/2014/main" id="{A29CBCDB-A786-34C1-A31C-7B80AD6A8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9AD8B1-115A-B0E0-296F-4ECDAB802E44}"/>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317133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7AEE6A-3B04-4F7C-201B-6B1FB95B589B}"/>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02A27-CD32-988A-D9BB-11D34F93608A}"/>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08C25-7265-A0D9-14DA-ED21C2270367}"/>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5" name="Footer Placeholder 4">
            <a:extLst>
              <a:ext uri="{FF2B5EF4-FFF2-40B4-BE49-F238E27FC236}">
                <a16:creationId xmlns:a16="http://schemas.microsoft.com/office/drawing/2014/main" id="{0B666F40-1CC6-674C-1E97-5B64A1B8B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8DB-9431-8624-8976-30A3176DFE76}"/>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1442775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F5EF-6C3C-378A-0448-C497535C46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4CF6B-3D0A-B5C7-9387-05D25355DF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B1687-C96F-8D99-0EE1-A0E6C11D7A14}"/>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5" name="Footer Placeholder 4">
            <a:extLst>
              <a:ext uri="{FF2B5EF4-FFF2-40B4-BE49-F238E27FC236}">
                <a16:creationId xmlns:a16="http://schemas.microsoft.com/office/drawing/2014/main" id="{11C4C115-DAE5-8A0B-E71C-5215C52F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43BD3-DA68-D595-4097-8B4761298DB2}"/>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337529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8657-30A1-BE9F-5576-19495A786ECB}"/>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6F624F-54DC-0809-2125-A5A4BCEEECE7}"/>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2863F-7C55-51A2-338F-58228A494653}"/>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5" name="Footer Placeholder 4">
            <a:extLst>
              <a:ext uri="{FF2B5EF4-FFF2-40B4-BE49-F238E27FC236}">
                <a16:creationId xmlns:a16="http://schemas.microsoft.com/office/drawing/2014/main" id="{42217831-A3A3-16AE-7EDD-42D95F38B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BD58C-7BC7-50F6-4B38-D6C55826A836}"/>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3741658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2DB4-1D8B-D16E-C227-EA62BDF1A6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054910-1CC1-55C9-4CE0-CC647DBC9420}"/>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8D67F3-2A64-8F47-1940-BDFAAD0CCC06}"/>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3B995F-D0AF-8AF9-A12F-CA6218637E6A}"/>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6" name="Footer Placeholder 5">
            <a:extLst>
              <a:ext uri="{FF2B5EF4-FFF2-40B4-BE49-F238E27FC236}">
                <a16:creationId xmlns:a16="http://schemas.microsoft.com/office/drawing/2014/main" id="{135BCAC6-A8B3-8E6E-0182-76DEF9CB5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61CD57-C200-E2E5-1BCF-DBD1F0A419FD}"/>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38843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D12A-7ECA-E1B0-7F9F-D3203D80F4A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B3531-76EB-3618-B218-8AE05D07F201}"/>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E2B146-0E28-FBFA-DBA2-0D7F8E59D80B}"/>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53FAE1-F1BA-4AB3-E445-302F26844C63}"/>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49DB50-F68E-4E6C-E3F9-29A7712F982A}"/>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90DB41-401D-F091-4982-6A212E6D731C}"/>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8" name="Footer Placeholder 7">
            <a:extLst>
              <a:ext uri="{FF2B5EF4-FFF2-40B4-BE49-F238E27FC236}">
                <a16:creationId xmlns:a16="http://schemas.microsoft.com/office/drawing/2014/main" id="{7DE68A98-E5D1-2DE2-130B-8A716DC098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A0D89-2300-3137-8653-F73CA2A4A212}"/>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3750340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968A-B8C8-8A51-50F7-431553FA1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50AD87-881C-1A75-A41F-EF120CEC5102}"/>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4" name="Footer Placeholder 3">
            <a:extLst>
              <a:ext uri="{FF2B5EF4-FFF2-40B4-BE49-F238E27FC236}">
                <a16:creationId xmlns:a16="http://schemas.microsoft.com/office/drawing/2014/main" id="{A3018A20-BFD0-B305-E2BD-E33DBF9D25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F6F62-85AC-B9E2-77E1-DF043D0D1408}"/>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404199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85274-374C-395A-3C3A-B19935FD6549}"/>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3" name="Footer Placeholder 2">
            <a:extLst>
              <a:ext uri="{FF2B5EF4-FFF2-40B4-BE49-F238E27FC236}">
                <a16:creationId xmlns:a16="http://schemas.microsoft.com/office/drawing/2014/main" id="{E8EC3A74-9F10-3664-2B60-13A6DE4A59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F5990-507E-09BC-146A-58C6291EFC29}"/>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806700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37F9-1262-E98A-7DB2-FDF4022452FC}"/>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CCBC86-6E81-13B4-F690-C633537F2FB7}"/>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B93CE-0E0B-C432-13E1-9664DB1E47C9}"/>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87920-9057-7045-8A87-E60E1E362B7F}"/>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6" name="Footer Placeholder 5">
            <a:extLst>
              <a:ext uri="{FF2B5EF4-FFF2-40B4-BE49-F238E27FC236}">
                <a16:creationId xmlns:a16="http://schemas.microsoft.com/office/drawing/2014/main" id="{B47565B2-6F20-BEB6-147A-521E3CCE0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F583A-D1B0-D6ED-A25D-826554FCA619}"/>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1928683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4C60-8664-B6BC-2139-098184D3CA07}"/>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CE1BFE-915C-7D41-3D9B-232616EBF354}"/>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58CF7E5C-0AA2-7605-397B-5B6EDC4814D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1FFBC8-C1A1-5C86-6C6F-A79D9C085BEF}"/>
              </a:ext>
            </a:extLst>
          </p:cNvPr>
          <p:cNvSpPr>
            <a:spLocks noGrp="1"/>
          </p:cNvSpPr>
          <p:nvPr>
            <p:ph type="dt" sz="half" idx="10"/>
          </p:nvPr>
        </p:nvSpPr>
        <p:spPr/>
        <p:txBody>
          <a:bodyPr/>
          <a:lstStyle/>
          <a:p>
            <a:fld id="{501E47D5-4DF2-B144-9746-0B0F7305A9AF}" type="datetimeFigureOut">
              <a:rPr lang="en-US" smtClean="0"/>
              <a:t>5/30/2023</a:t>
            </a:fld>
            <a:endParaRPr lang="en-US"/>
          </a:p>
        </p:txBody>
      </p:sp>
      <p:sp>
        <p:nvSpPr>
          <p:cNvPr id="6" name="Footer Placeholder 5">
            <a:extLst>
              <a:ext uri="{FF2B5EF4-FFF2-40B4-BE49-F238E27FC236}">
                <a16:creationId xmlns:a16="http://schemas.microsoft.com/office/drawing/2014/main" id="{45CE23CA-044C-8127-CE8D-3BEA8EB5D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B08E6-5F08-CED1-D0A3-7BD57C346F6D}"/>
              </a:ext>
            </a:extLst>
          </p:cNvPr>
          <p:cNvSpPr>
            <a:spLocks noGrp="1"/>
          </p:cNvSpPr>
          <p:nvPr>
            <p:ph type="sldNum" sz="quarter" idx="12"/>
          </p:nvPr>
        </p:nvSpPr>
        <p:spPr/>
        <p:txBody>
          <a:bodyPr/>
          <a:lstStyle/>
          <a:p>
            <a:fld id="{47A97511-59D0-EF41-AA61-88ABEA09AC22}" type="slidenum">
              <a:rPr lang="en-US" smtClean="0"/>
              <a:t>‹#›</a:t>
            </a:fld>
            <a:endParaRPr lang="en-US"/>
          </a:p>
        </p:txBody>
      </p:sp>
    </p:spTree>
    <p:extLst>
      <p:ext uri="{BB962C8B-B14F-4D97-AF65-F5344CB8AC3E}">
        <p14:creationId xmlns:p14="http://schemas.microsoft.com/office/powerpoint/2010/main" val="240590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EEB72-CA37-68E2-8012-43B8E0352BF9}"/>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39EE99-A2CE-D82E-6B93-ED77BC43C667}"/>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447C2-E3A6-4DDA-D973-64B0D12CBD54}"/>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E47D5-4DF2-B144-9746-0B0F7305A9AF}" type="datetimeFigureOut">
              <a:rPr lang="en-US" smtClean="0"/>
              <a:t>5/30/2023</a:t>
            </a:fld>
            <a:endParaRPr lang="en-US"/>
          </a:p>
        </p:txBody>
      </p:sp>
      <p:sp>
        <p:nvSpPr>
          <p:cNvPr id="5" name="Footer Placeholder 4">
            <a:extLst>
              <a:ext uri="{FF2B5EF4-FFF2-40B4-BE49-F238E27FC236}">
                <a16:creationId xmlns:a16="http://schemas.microsoft.com/office/drawing/2014/main" id="{3B54A542-077A-2168-90DE-DC652234BC1E}"/>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90BDDC-BDC0-4D00-653D-AF54D7296A8E}"/>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97511-59D0-EF41-AA61-88ABEA09AC22}" type="slidenum">
              <a:rPr lang="en-US" smtClean="0"/>
              <a:t>‹#›</a:t>
            </a:fld>
            <a:endParaRPr lang="en-US"/>
          </a:p>
        </p:txBody>
      </p:sp>
    </p:spTree>
    <p:extLst>
      <p:ext uri="{BB962C8B-B14F-4D97-AF65-F5344CB8AC3E}">
        <p14:creationId xmlns:p14="http://schemas.microsoft.com/office/powerpoint/2010/main" val="559767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74E4-BA98-4BFC-FCB1-1B5CDA8BEEAD}"/>
              </a:ext>
            </a:extLst>
          </p:cNvPr>
          <p:cNvSpPr>
            <a:spLocks noGrp="1"/>
          </p:cNvSpPr>
          <p:nvPr>
            <p:ph type="title"/>
          </p:nvPr>
        </p:nvSpPr>
        <p:spPr>
          <a:xfrm>
            <a:off x="3840480" y="582930"/>
            <a:ext cx="3886200" cy="1107758"/>
          </a:xfrm>
          <a:solidFill>
            <a:schemeClr val="accent1">
              <a:lumMod val="60000"/>
              <a:lumOff val="40000"/>
            </a:schemeClr>
          </a:solidFill>
        </p:spPr>
        <p:txBody>
          <a:bodyPr>
            <a:normAutofit/>
          </a:bodyPr>
          <a:lstStyle/>
          <a:p>
            <a:pPr algn="ctr"/>
            <a:r>
              <a:rPr lang="en-US" dirty="0"/>
              <a:t>Tanzania 2023</a:t>
            </a:r>
          </a:p>
        </p:txBody>
      </p:sp>
      <p:sp>
        <p:nvSpPr>
          <p:cNvPr id="6" name="TextBox 5">
            <a:extLst>
              <a:ext uri="{FF2B5EF4-FFF2-40B4-BE49-F238E27FC236}">
                <a16:creationId xmlns:a16="http://schemas.microsoft.com/office/drawing/2014/main" id="{50CD7852-0A19-2A0D-E57F-E690C4570057}"/>
              </a:ext>
            </a:extLst>
          </p:cNvPr>
          <p:cNvSpPr txBox="1"/>
          <p:nvPr/>
        </p:nvSpPr>
        <p:spPr>
          <a:xfrm>
            <a:off x="1649730" y="2521059"/>
            <a:ext cx="8892540" cy="1815882"/>
          </a:xfrm>
          <a:prstGeom prst="rect">
            <a:avLst/>
          </a:prstGeom>
          <a:solidFill>
            <a:schemeClr val="accent1">
              <a:lumMod val="60000"/>
              <a:lumOff val="40000"/>
            </a:schemeClr>
          </a:solidFill>
        </p:spPr>
        <p:txBody>
          <a:bodyPr wrap="square" rtlCol="0">
            <a:spAutoFit/>
          </a:bodyPr>
          <a:lstStyle/>
          <a:p>
            <a:pPr algn="ctr"/>
            <a:r>
              <a:rPr lang="en-US" sz="2800" kern="100" dirty="0">
                <a:latin typeface="Calibri" panose="020F0502020204030204" pitchFamily="34" charset="0"/>
                <a:ea typeface="Calibri" panose="020F0502020204030204" pitchFamily="34" charset="0"/>
                <a:cs typeface="Times New Roman" panose="02020603050405020304" pitchFamily="18" charset="0"/>
              </a:rPr>
              <a:t>First of all, many thanks from Diocese leadership and the pastors to the Partnership for all of the funds that have come in these last months for hunger, healthcare, water and education- to mention a few.</a:t>
            </a:r>
          </a:p>
        </p:txBody>
      </p:sp>
    </p:spTree>
    <p:extLst>
      <p:ext uri="{BB962C8B-B14F-4D97-AF65-F5344CB8AC3E}">
        <p14:creationId xmlns:p14="http://schemas.microsoft.com/office/powerpoint/2010/main" val="1817270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4158-A659-DA69-B398-99988F6B3ABB}"/>
              </a:ext>
            </a:extLst>
          </p:cNvPr>
          <p:cNvSpPr>
            <a:spLocks noGrp="1"/>
          </p:cNvSpPr>
          <p:nvPr>
            <p:ph type="title"/>
          </p:nvPr>
        </p:nvSpPr>
        <p:spPr>
          <a:xfrm>
            <a:off x="119270" y="886757"/>
            <a:ext cx="4903304" cy="5858599"/>
          </a:xfrm>
        </p:spPr>
        <p:txBody>
          <a:bodyPr>
            <a:noAutofit/>
          </a:bodyPr>
          <a:lstStyle/>
          <a:p>
            <a:pPr algn="ctr"/>
            <a:r>
              <a:rPr lang="en-US" sz="2800" kern="100" dirty="0">
                <a:latin typeface="Calibri" panose="020F0502020204030204" pitchFamily="34" charset="0"/>
                <a:ea typeface="Calibri" panose="020F0502020204030204" pitchFamily="34" charset="0"/>
                <a:cs typeface="Times New Roman" panose="02020603050405020304" pitchFamily="18" charset="0"/>
              </a:rPr>
              <a:t>She expressed willingness to continue to communicate with us and is willing to share.</a:t>
            </a:r>
            <a:br>
              <a:rPr lang="en-US" sz="2800" kern="100" dirty="0">
                <a:latin typeface="Calibri" panose="020F0502020204030204" pitchFamily="34" charset="0"/>
                <a:ea typeface="Calibri" panose="020F0502020204030204" pitchFamily="34" charset="0"/>
                <a:cs typeface="Times New Roman" panose="02020603050405020304" pitchFamily="18" charset="0"/>
              </a:rPr>
            </a:br>
            <a:r>
              <a:rPr lang="en-US" sz="2800" kern="100" dirty="0">
                <a:latin typeface="Calibri" panose="020F0502020204030204" pitchFamily="34" charset="0"/>
                <a:ea typeface="Calibri" panose="020F0502020204030204" pitchFamily="34" charset="0"/>
                <a:cs typeface="Times New Roman" panose="02020603050405020304" pitchFamily="18" charset="0"/>
              </a:rPr>
              <a:t>Not sure, at this point, if they can take on another building project. They utilize the Snowball Effect for all of their fund-raising. (no candy sales or auctions- they tell the stories and keep finding individuals and groups to listen) She is interested in learning what the cost of a new outpatient and emergency unit would be, its location, etc.  </a:t>
            </a:r>
            <a:br>
              <a:rPr lang="en-US" sz="2800" kern="100" dirty="0">
                <a:latin typeface="Calibri" panose="020F0502020204030204" pitchFamily="34" charset="0"/>
                <a:ea typeface="Calibri" panose="020F0502020204030204" pitchFamily="34" charset="0"/>
                <a:cs typeface="Times New Roman" panose="02020603050405020304" pitchFamily="18" charset="0"/>
              </a:rPr>
            </a:br>
            <a:br>
              <a:rPr lang="en-US" sz="2800" kern="1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pic>
        <p:nvPicPr>
          <p:cNvPr id="5" name="Content Placeholder 4" descr="A group of people posing for a photo&#10;&#10;Description automatically generated">
            <a:extLst>
              <a:ext uri="{FF2B5EF4-FFF2-40B4-BE49-F238E27FC236}">
                <a16:creationId xmlns:a16="http://schemas.microsoft.com/office/drawing/2014/main" id="{EE3945D1-F2A7-44B5-B9BB-11FC1CD820D0}"/>
              </a:ext>
            </a:extLst>
          </p:cNvPr>
          <p:cNvPicPr>
            <a:picLocks noGrp="1" noChangeAspect="1"/>
          </p:cNvPicPr>
          <p:nvPr>
            <p:ph idx="1"/>
          </p:nvPr>
        </p:nvPicPr>
        <p:blipFill>
          <a:blip r:embed="rId2"/>
          <a:stretch>
            <a:fillRect/>
          </a:stretch>
        </p:blipFill>
        <p:spPr>
          <a:xfrm>
            <a:off x="5116029" y="886757"/>
            <a:ext cx="6779315" cy="5084486"/>
          </a:xfrm>
        </p:spPr>
      </p:pic>
    </p:spTree>
    <p:extLst>
      <p:ext uri="{BB962C8B-B14F-4D97-AF65-F5344CB8AC3E}">
        <p14:creationId xmlns:p14="http://schemas.microsoft.com/office/powerpoint/2010/main" val="222193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33F-8877-FD93-E760-8FBECCEDD3AC}"/>
              </a:ext>
            </a:extLst>
          </p:cNvPr>
          <p:cNvSpPr>
            <a:spLocks noGrp="1"/>
          </p:cNvSpPr>
          <p:nvPr>
            <p:ph type="title"/>
          </p:nvPr>
        </p:nvSpPr>
        <p:spPr>
          <a:xfrm>
            <a:off x="4314930" y="385693"/>
            <a:ext cx="3725594" cy="5651362"/>
          </a:xfrm>
        </p:spPr>
        <p:txBody>
          <a:bodyPr>
            <a:noAutofit/>
          </a:bodyPr>
          <a:lstStyle/>
          <a:p>
            <a:pPr algn="ctr"/>
            <a:r>
              <a:rPr lang="en-US" sz="3600" kern="100" dirty="0">
                <a:latin typeface="Calibri" panose="020F0502020204030204" pitchFamily="34" charset="0"/>
                <a:ea typeface="Calibri" panose="020F0502020204030204" pitchFamily="34" charset="0"/>
                <a:cs typeface="Times New Roman" panose="02020603050405020304" pitchFamily="18" charset="0"/>
              </a:rPr>
              <a:t>They dedicated the surgical suites at the beginning of last year and are currently building this new maternity wing- both are at </a:t>
            </a:r>
            <a:r>
              <a:rPr lang="en-US" sz="3600" kern="100" dirty="0" err="1">
                <a:latin typeface="Calibri" panose="020F0502020204030204" pitchFamily="34" charset="0"/>
                <a:ea typeface="Calibri" panose="020F0502020204030204" pitchFamily="34" charset="0"/>
                <a:cs typeface="Times New Roman" panose="02020603050405020304" pitchFamily="18" charset="0"/>
              </a:rPr>
              <a:t>Nkoaranga</a:t>
            </a:r>
            <a:r>
              <a:rPr lang="en-US" sz="3600" kern="100" dirty="0">
                <a:latin typeface="Calibri" panose="020F0502020204030204" pitchFamily="34" charset="0"/>
                <a:ea typeface="Calibri" panose="020F0502020204030204" pitchFamily="34" charset="0"/>
                <a:cs typeface="Times New Roman" panose="02020603050405020304" pitchFamily="18" charset="0"/>
              </a:rPr>
              <a:t>.</a:t>
            </a:r>
            <a:br>
              <a:rPr lang="en-US" sz="3600" kern="100" dirty="0">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pic>
        <p:nvPicPr>
          <p:cNvPr id="5" name="Content Placeholder 4" descr="A picture containing ground, building, wooden, outdoor&#10;&#10;Description automatically generated">
            <a:extLst>
              <a:ext uri="{FF2B5EF4-FFF2-40B4-BE49-F238E27FC236}">
                <a16:creationId xmlns:a16="http://schemas.microsoft.com/office/drawing/2014/main" id="{A0D8175D-9012-C198-4B36-E95DDADC5DDB}"/>
              </a:ext>
            </a:extLst>
          </p:cNvPr>
          <p:cNvPicPr>
            <a:picLocks noGrp="1" noChangeAspect="1"/>
          </p:cNvPicPr>
          <p:nvPr>
            <p:ph idx="1"/>
          </p:nvPr>
        </p:nvPicPr>
        <p:blipFill>
          <a:blip r:embed="rId2"/>
          <a:stretch>
            <a:fillRect/>
          </a:stretch>
        </p:blipFill>
        <p:spPr>
          <a:xfrm>
            <a:off x="252298" y="577849"/>
            <a:ext cx="4062632" cy="5416844"/>
          </a:xfrm>
        </p:spPr>
      </p:pic>
      <p:pic>
        <p:nvPicPr>
          <p:cNvPr id="3" name="Content Placeholder 4" descr="A picture containing ground, outdoor, building, stone&#10;&#10;Description automatically generated">
            <a:extLst>
              <a:ext uri="{FF2B5EF4-FFF2-40B4-BE49-F238E27FC236}">
                <a16:creationId xmlns:a16="http://schemas.microsoft.com/office/drawing/2014/main" id="{46410F47-5556-D55F-7A1D-239B9775DE06}"/>
              </a:ext>
            </a:extLst>
          </p:cNvPr>
          <p:cNvPicPr>
            <a:picLocks noChangeAspect="1"/>
          </p:cNvPicPr>
          <p:nvPr/>
        </p:nvPicPr>
        <p:blipFill>
          <a:blip r:embed="rId3"/>
          <a:stretch>
            <a:fillRect/>
          </a:stretch>
        </p:blipFill>
        <p:spPr>
          <a:xfrm>
            <a:off x="8040524" y="630479"/>
            <a:ext cx="4023159" cy="5364214"/>
          </a:xfrm>
          <a:prstGeom prst="rect">
            <a:avLst/>
          </a:prstGeom>
        </p:spPr>
      </p:pic>
    </p:spTree>
    <p:extLst>
      <p:ext uri="{BB962C8B-B14F-4D97-AF65-F5344CB8AC3E}">
        <p14:creationId xmlns:p14="http://schemas.microsoft.com/office/powerpoint/2010/main" val="3590194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69A5-FAD2-BFCC-97BD-5A9D821D1023}"/>
              </a:ext>
            </a:extLst>
          </p:cNvPr>
          <p:cNvSpPr>
            <a:spLocks noGrp="1"/>
          </p:cNvSpPr>
          <p:nvPr>
            <p:ph type="title"/>
          </p:nvPr>
        </p:nvSpPr>
        <p:spPr>
          <a:xfrm>
            <a:off x="6957391" y="410818"/>
            <a:ext cx="5022574" cy="6241774"/>
          </a:xfrm>
        </p:spPr>
        <p:txBody>
          <a:bodyPr>
            <a:noAutofit/>
          </a:bodyPr>
          <a:lstStyle/>
          <a:p>
            <a:pPr algn="ctr"/>
            <a:r>
              <a:rPr lang="en-US" sz="3000" kern="100" dirty="0">
                <a:latin typeface="Calibri" panose="020F0502020204030204" pitchFamily="34" charset="0"/>
                <a:ea typeface="Calibri" panose="020F0502020204030204" pitchFamily="34" charset="0"/>
                <a:cs typeface="Times New Roman" panose="02020603050405020304" pitchFamily="18" charset="0"/>
              </a:rPr>
              <a:t>The HR director from the Diocese took me into the commercial building owned by the Diocese.  The second floor has larger spaces. They are hoping to attract banks and/or other professional services.  We climbed through the window to look at the space.  Lots of windows for light, but only 4 outlets.  </a:t>
            </a:r>
            <a:br>
              <a:rPr lang="en-US" sz="3000" kern="100" dirty="0">
                <a:latin typeface="Calibri" panose="020F0502020204030204" pitchFamily="34" charset="0"/>
                <a:ea typeface="Calibri" panose="020F0502020204030204" pitchFamily="34" charset="0"/>
                <a:cs typeface="Times New Roman" panose="02020603050405020304" pitchFamily="18" charset="0"/>
              </a:rPr>
            </a:br>
            <a:endParaRPr lang="en-US" sz="3000" dirty="0"/>
          </a:p>
        </p:txBody>
      </p:sp>
      <p:pic>
        <p:nvPicPr>
          <p:cNvPr id="5" name="Content Placeholder 4" descr="A white car parked in front of a building&#10;&#10;Description automatically generated with medium confidence">
            <a:extLst>
              <a:ext uri="{FF2B5EF4-FFF2-40B4-BE49-F238E27FC236}">
                <a16:creationId xmlns:a16="http://schemas.microsoft.com/office/drawing/2014/main" id="{A9CABFD4-6F29-7A78-AF3B-4521C78E986E}"/>
              </a:ext>
            </a:extLst>
          </p:cNvPr>
          <p:cNvPicPr>
            <a:picLocks noGrp="1" noChangeAspect="1"/>
          </p:cNvPicPr>
          <p:nvPr>
            <p:ph idx="1"/>
          </p:nvPr>
        </p:nvPicPr>
        <p:blipFill>
          <a:blip r:embed="rId2"/>
          <a:stretch>
            <a:fillRect/>
          </a:stretch>
        </p:blipFill>
        <p:spPr>
          <a:xfrm>
            <a:off x="531420" y="921027"/>
            <a:ext cx="6293449" cy="4720087"/>
          </a:xfrm>
        </p:spPr>
      </p:pic>
    </p:spTree>
    <p:extLst>
      <p:ext uri="{BB962C8B-B14F-4D97-AF65-F5344CB8AC3E}">
        <p14:creationId xmlns:p14="http://schemas.microsoft.com/office/powerpoint/2010/main" val="2844942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638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pic>
        <p:nvPicPr>
          <p:cNvPr id="5" name="Content Placeholder 4" descr="A person looking out a window&#10;&#10;Description automatically generated with medium confidence">
            <a:extLst>
              <a:ext uri="{FF2B5EF4-FFF2-40B4-BE49-F238E27FC236}">
                <a16:creationId xmlns:a16="http://schemas.microsoft.com/office/drawing/2014/main" id="{631B7E2B-A9CE-14C8-6D70-7F82C9BA1751}"/>
              </a:ext>
            </a:extLst>
          </p:cNvPr>
          <p:cNvPicPr>
            <a:picLocks noGrp="1" noChangeAspect="1"/>
          </p:cNvPicPr>
          <p:nvPr>
            <p:ph idx="1"/>
          </p:nvPr>
        </p:nvPicPr>
        <p:blipFill>
          <a:blip r:embed="rId2"/>
          <a:stretch>
            <a:fillRect/>
          </a:stretch>
        </p:blipFill>
        <p:spPr>
          <a:xfrm>
            <a:off x="3710862" y="0"/>
            <a:ext cx="5143499" cy="6858000"/>
          </a:xfrm>
        </p:spPr>
      </p:pic>
    </p:spTree>
    <p:extLst>
      <p:ext uri="{BB962C8B-B14F-4D97-AF65-F5344CB8AC3E}">
        <p14:creationId xmlns:p14="http://schemas.microsoft.com/office/powerpoint/2010/main" val="371833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pic>
        <p:nvPicPr>
          <p:cNvPr id="5" name="Content Placeholder 4" descr="A picture containing ground, indoor, ceiling&#10;&#10;Description automatically generated">
            <a:extLst>
              <a:ext uri="{FF2B5EF4-FFF2-40B4-BE49-F238E27FC236}">
                <a16:creationId xmlns:a16="http://schemas.microsoft.com/office/drawing/2014/main" id="{C2339207-1C65-AE2A-F33C-5230F1DACCFC}"/>
              </a:ext>
            </a:extLst>
          </p:cNvPr>
          <p:cNvPicPr>
            <a:picLocks noGrp="1" noChangeAspect="1"/>
          </p:cNvPicPr>
          <p:nvPr>
            <p:ph idx="1"/>
          </p:nvPr>
        </p:nvPicPr>
        <p:blipFill>
          <a:blip r:embed="rId2"/>
          <a:stretch>
            <a:fillRect/>
          </a:stretch>
        </p:blipFill>
        <p:spPr>
          <a:xfrm>
            <a:off x="3694922" y="0"/>
            <a:ext cx="5159453" cy="6879271"/>
          </a:xfrm>
          <a:solidFill>
            <a:srgbClr val="FFEBDB"/>
          </a:solidFill>
        </p:spPr>
      </p:pic>
    </p:spTree>
    <p:extLst>
      <p:ext uri="{BB962C8B-B14F-4D97-AF65-F5344CB8AC3E}">
        <p14:creationId xmlns:p14="http://schemas.microsoft.com/office/powerpoint/2010/main" val="61434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9CD4-D283-8157-3956-F887190A924A}"/>
              </a:ext>
            </a:extLst>
          </p:cNvPr>
          <p:cNvSpPr>
            <a:spLocks noGrp="1"/>
          </p:cNvSpPr>
          <p:nvPr>
            <p:ph type="title"/>
          </p:nvPr>
        </p:nvSpPr>
        <p:spPr>
          <a:xfrm>
            <a:off x="6885991" y="597159"/>
            <a:ext cx="5113176" cy="5934270"/>
          </a:xfrm>
        </p:spPr>
        <p:txBody>
          <a:bodyPr>
            <a:noAutofit/>
          </a:bodyPr>
          <a:lstStyle/>
          <a:p>
            <a:pPr algn="ctr"/>
            <a:r>
              <a:rPr lang="en-US" sz="3200" kern="100" dirty="0">
                <a:latin typeface="Calibri" panose="020F0502020204030204" pitchFamily="34" charset="0"/>
                <a:ea typeface="Calibri" panose="020F0502020204030204" pitchFamily="34" charset="0"/>
                <a:cs typeface="Times New Roman" panose="02020603050405020304" pitchFamily="18" charset="0"/>
              </a:rPr>
              <a:t>Dispensaries are struggling.  </a:t>
            </a:r>
            <a:r>
              <a:rPr lang="en-US" sz="3200" kern="100" dirty="0" err="1">
                <a:latin typeface="Calibri" panose="020F0502020204030204" pitchFamily="34" charset="0"/>
                <a:ea typeface="Calibri" panose="020F0502020204030204" pitchFamily="34" charset="0"/>
                <a:cs typeface="Times New Roman" panose="02020603050405020304" pitchFamily="18" charset="0"/>
              </a:rPr>
              <a:t>Kikatiti</a:t>
            </a:r>
            <a:r>
              <a:rPr lang="en-US" sz="3200" kern="100" dirty="0">
                <a:latin typeface="Calibri" panose="020F0502020204030204" pitchFamily="34" charset="0"/>
                <a:ea typeface="Calibri" panose="020F0502020204030204" pitchFamily="34" charset="0"/>
                <a:cs typeface="Times New Roman" panose="02020603050405020304" pitchFamily="18" charset="0"/>
              </a:rPr>
              <a:t> has probably its third Dr. in the last couple of years.  I did get to </a:t>
            </a:r>
            <a:r>
              <a:rPr lang="en-US" sz="3200" kern="100" dirty="0" err="1">
                <a:latin typeface="Calibri" panose="020F0502020204030204" pitchFamily="34" charset="0"/>
                <a:ea typeface="Calibri" panose="020F0502020204030204" pitchFamily="34" charset="0"/>
                <a:cs typeface="Times New Roman" panose="02020603050405020304" pitchFamily="18" charset="0"/>
              </a:rPr>
              <a:t>Ngarenanyuki</a:t>
            </a:r>
            <a:r>
              <a:rPr lang="en-US" sz="3200" kern="100" dirty="0">
                <a:latin typeface="Calibri" panose="020F0502020204030204" pitchFamily="34" charset="0"/>
                <a:ea typeface="Calibri" panose="020F0502020204030204" pitchFamily="34" charset="0"/>
                <a:cs typeface="Times New Roman" panose="02020603050405020304" pitchFamily="18" charset="0"/>
              </a:rPr>
              <a:t>.  They are a very devoted staff, with a clean space, but lacking supplies and medications.  We were able to stock their shelves to encourage patients to come for complete services.  Currently there is no running water for the facility.    </a:t>
            </a:r>
            <a:br>
              <a:rPr lang="en-US" sz="3200" kern="1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pic>
        <p:nvPicPr>
          <p:cNvPr id="5" name="Content Placeholder 4" descr="A picture containing person, indoor, shop&#10;&#10;Description automatically generated">
            <a:extLst>
              <a:ext uri="{FF2B5EF4-FFF2-40B4-BE49-F238E27FC236}">
                <a16:creationId xmlns:a16="http://schemas.microsoft.com/office/drawing/2014/main" id="{29CE2CD1-CF7C-C3BC-A21A-D8B605B7AE1C}"/>
              </a:ext>
            </a:extLst>
          </p:cNvPr>
          <p:cNvPicPr>
            <a:picLocks noGrp="1" noChangeAspect="1"/>
          </p:cNvPicPr>
          <p:nvPr>
            <p:ph idx="1"/>
          </p:nvPr>
        </p:nvPicPr>
        <p:blipFill>
          <a:blip r:embed="rId2"/>
          <a:stretch>
            <a:fillRect/>
          </a:stretch>
        </p:blipFill>
        <p:spPr>
          <a:xfrm>
            <a:off x="171559" y="869100"/>
            <a:ext cx="6714432" cy="5035824"/>
          </a:xfrm>
        </p:spPr>
      </p:pic>
    </p:spTree>
    <p:extLst>
      <p:ext uri="{BB962C8B-B14F-4D97-AF65-F5344CB8AC3E}">
        <p14:creationId xmlns:p14="http://schemas.microsoft.com/office/powerpoint/2010/main" val="127782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597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60987eb3-4fa8-4f11-8d6e-ab6e5dda653a.mp4">
            <a:hlinkClick r:id="" action="ppaction://media"/>
            <a:extLst>
              <a:ext uri="{FF2B5EF4-FFF2-40B4-BE49-F238E27FC236}">
                <a16:creationId xmlns:a16="http://schemas.microsoft.com/office/drawing/2014/main" id="{7E3959AA-ACEC-77B3-4793-BA51AC740EF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04049" y="437"/>
            <a:ext cx="3880366" cy="6857563"/>
          </a:xfrm>
        </p:spPr>
      </p:pic>
    </p:spTree>
    <p:extLst>
      <p:ext uri="{BB962C8B-B14F-4D97-AF65-F5344CB8AC3E}">
        <p14:creationId xmlns:p14="http://schemas.microsoft.com/office/powerpoint/2010/main" val="102420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98EB-DB99-12EE-21F0-43C271343405}"/>
              </a:ext>
            </a:extLst>
          </p:cNvPr>
          <p:cNvSpPr>
            <a:spLocks noGrp="1"/>
          </p:cNvSpPr>
          <p:nvPr>
            <p:ph type="title"/>
          </p:nvPr>
        </p:nvSpPr>
        <p:spPr>
          <a:xfrm>
            <a:off x="205273" y="365124"/>
            <a:ext cx="5596511" cy="6492875"/>
          </a:xfrm>
        </p:spPr>
        <p:txBody>
          <a:bodyPr>
            <a:noAutofit/>
          </a:bodyPr>
          <a:lstStyle/>
          <a:p>
            <a:pPr algn="ctr"/>
            <a:r>
              <a:rPr lang="en-US" sz="3200" kern="100" dirty="0">
                <a:latin typeface="Calibri" panose="020F0502020204030204" pitchFamily="34" charset="0"/>
                <a:ea typeface="Calibri" panose="020F0502020204030204" pitchFamily="34" charset="0"/>
                <a:cs typeface="Times New Roman" panose="02020603050405020304" pitchFamily="18" charset="0"/>
              </a:rPr>
              <a:t>As it turns out, there are 2 separate groups from Germany.  The second one has been key in redoing the </a:t>
            </a:r>
            <a:r>
              <a:rPr lang="en-US" sz="3200" kern="100" dirty="0" err="1">
                <a:latin typeface="Calibri" panose="020F0502020204030204" pitchFamily="34" charset="0"/>
                <a:ea typeface="Calibri" panose="020F0502020204030204" pitchFamily="34" charset="0"/>
                <a:cs typeface="Times New Roman" panose="02020603050405020304" pitchFamily="18" charset="0"/>
              </a:rPr>
              <a:t>Leguruki</a:t>
            </a:r>
            <a:r>
              <a:rPr lang="en-US" sz="3200" kern="100" dirty="0">
                <a:latin typeface="Calibri" panose="020F0502020204030204" pitchFamily="34" charset="0"/>
                <a:ea typeface="Calibri" panose="020F0502020204030204" pitchFamily="34" charset="0"/>
                <a:cs typeface="Times New Roman" panose="02020603050405020304" pitchFamily="18" charset="0"/>
              </a:rPr>
              <a:t> facility to make it a health center- a water system, maternity building, surgical suites- plus women’s and men’s beds for post operative care.  They say it will be open soon, but there are still supplies and equipment needed and the post operative areas were not complete.  TZ time.</a:t>
            </a:r>
            <a:br>
              <a:rPr lang="en-US" sz="3200" kern="1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pic>
        <p:nvPicPr>
          <p:cNvPr id="5" name="Content Placeholder 4" descr="A person on a motorcycle&#10;&#10;Description automatically generated with medium confidence">
            <a:extLst>
              <a:ext uri="{FF2B5EF4-FFF2-40B4-BE49-F238E27FC236}">
                <a16:creationId xmlns:a16="http://schemas.microsoft.com/office/drawing/2014/main" id="{6B789041-6AB7-25F3-A1D3-95AC0808FD24}"/>
              </a:ext>
            </a:extLst>
          </p:cNvPr>
          <p:cNvPicPr>
            <a:picLocks noGrp="1" noChangeAspect="1"/>
          </p:cNvPicPr>
          <p:nvPr>
            <p:ph idx="1"/>
          </p:nvPr>
        </p:nvPicPr>
        <p:blipFill>
          <a:blip r:embed="rId2"/>
          <a:stretch>
            <a:fillRect/>
          </a:stretch>
        </p:blipFill>
        <p:spPr>
          <a:xfrm>
            <a:off x="5801784" y="1109646"/>
            <a:ext cx="6184943" cy="4638707"/>
          </a:xfrm>
        </p:spPr>
      </p:pic>
    </p:spTree>
    <p:extLst>
      <p:ext uri="{BB962C8B-B14F-4D97-AF65-F5344CB8AC3E}">
        <p14:creationId xmlns:p14="http://schemas.microsoft.com/office/powerpoint/2010/main" val="2351163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A picture containing plant&#10;&#10;Description automatically generated">
            <a:extLst>
              <a:ext uri="{FF2B5EF4-FFF2-40B4-BE49-F238E27FC236}">
                <a16:creationId xmlns:a16="http://schemas.microsoft.com/office/drawing/2014/main" id="{B0525C71-1EB6-100F-9F6C-992A2D3335B5}"/>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1383416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817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3D38-E273-4966-37D9-3C3E1D0825CF}"/>
              </a:ext>
            </a:extLst>
          </p:cNvPr>
          <p:cNvSpPr>
            <a:spLocks noGrp="1"/>
          </p:cNvSpPr>
          <p:nvPr>
            <p:ph type="title"/>
          </p:nvPr>
        </p:nvSpPr>
        <p:spPr>
          <a:xfrm>
            <a:off x="7500260" y="434310"/>
            <a:ext cx="3379235" cy="5989378"/>
          </a:xfrm>
        </p:spPr>
        <p:txBody>
          <a:bodyPr>
            <a:noAutofit/>
          </a:bodyPr>
          <a:lstStyle/>
          <a:p>
            <a:pPr algn="ctr"/>
            <a:r>
              <a:rPr lang="en-US" sz="3200" kern="100" dirty="0">
                <a:latin typeface="Calibri" panose="020F0502020204030204" pitchFamily="34" charset="0"/>
                <a:ea typeface="Calibri" panose="020F0502020204030204" pitchFamily="34" charset="0"/>
                <a:cs typeface="Times New Roman" panose="02020603050405020304" pitchFamily="18" charset="0"/>
              </a:rPr>
              <a:t>As I have mentioned before, the Palliative Care team is a great adjunct to the hospital.  Dr. Bakari and his staff see many patients per month.  This is a homecare patient that we visited.  </a:t>
            </a:r>
            <a:br>
              <a:rPr lang="en-US" sz="3200" kern="1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pic>
        <p:nvPicPr>
          <p:cNvPr id="5" name="Content Placeholder 4" descr="A picture containing person, outdoor, people, handcart&#10;&#10;Description automatically generated">
            <a:extLst>
              <a:ext uri="{FF2B5EF4-FFF2-40B4-BE49-F238E27FC236}">
                <a16:creationId xmlns:a16="http://schemas.microsoft.com/office/drawing/2014/main" id="{7B1C4099-16A3-11F7-683A-C0F03077CBBC}"/>
              </a:ext>
            </a:extLst>
          </p:cNvPr>
          <p:cNvPicPr>
            <a:picLocks noGrp="1" noChangeAspect="1"/>
          </p:cNvPicPr>
          <p:nvPr>
            <p:ph idx="1"/>
          </p:nvPr>
        </p:nvPicPr>
        <p:blipFill>
          <a:blip r:embed="rId2"/>
          <a:stretch>
            <a:fillRect/>
          </a:stretch>
        </p:blipFill>
        <p:spPr>
          <a:xfrm>
            <a:off x="1051249" y="368558"/>
            <a:ext cx="4590660" cy="6120881"/>
          </a:xfrm>
        </p:spPr>
      </p:pic>
    </p:spTree>
    <p:extLst>
      <p:ext uri="{BB962C8B-B14F-4D97-AF65-F5344CB8AC3E}">
        <p14:creationId xmlns:p14="http://schemas.microsoft.com/office/powerpoint/2010/main" val="3719693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5D5D-A8B6-1B1B-5973-67D0823C221F}"/>
              </a:ext>
            </a:extLst>
          </p:cNvPr>
          <p:cNvSpPr>
            <a:spLocks noGrp="1"/>
          </p:cNvSpPr>
          <p:nvPr>
            <p:ph type="title"/>
          </p:nvPr>
        </p:nvSpPr>
        <p:spPr>
          <a:xfrm>
            <a:off x="242596" y="365124"/>
            <a:ext cx="5075853" cy="6492876"/>
          </a:xfrm>
        </p:spPr>
        <p:txBody>
          <a:bodyPr>
            <a:noAutofit/>
          </a:bodyPr>
          <a:lstStyle/>
          <a:p>
            <a:pPr algn="ctr"/>
            <a:r>
              <a:rPr lang="en-US" sz="3200" dirty="0">
                <a:latin typeface="Calibri" panose="020F0502020204030204" pitchFamily="34" charset="0"/>
                <a:ea typeface="Calibri" panose="020F0502020204030204" pitchFamily="34" charset="0"/>
                <a:cs typeface="Times New Roman" panose="02020603050405020304" pitchFamily="18" charset="0"/>
              </a:rPr>
              <a:t>When visiting Mshikamano Vocational School, I learned that they are now only teaching skills for the hotel/tourism industries.  I observed the cooking class.  The teachers had about 25 students and one tabletop 2 burner stove.  Difficult for learning.  I spent some time with </a:t>
            </a:r>
            <a:r>
              <a:rPr lang="en-US" sz="3200" dirty="0" err="1">
                <a:latin typeface="Calibri" panose="020F0502020204030204" pitchFamily="34" charset="0"/>
                <a:ea typeface="Calibri" panose="020F0502020204030204" pitchFamily="34" charset="0"/>
                <a:cs typeface="Times New Roman" panose="02020603050405020304" pitchFamily="18" charset="0"/>
              </a:rPr>
              <a:t>Magdelena</a:t>
            </a:r>
            <a:r>
              <a:rPr lang="en-US" sz="3200" dirty="0">
                <a:latin typeface="Calibri" panose="020F0502020204030204" pitchFamily="34" charset="0"/>
                <a:ea typeface="Calibri" panose="020F0502020204030204" pitchFamily="34" charset="0"/>
                <a:cs typeface="Times New Roman" panose="02020603050405020304" pitchFamily="18" charset="0"/>
              </a:rPr>
              <a:t>- the administrator, and 2 of the teachers.  I also got to pet their pigs.  They raise them to help support the school.</a:t>
            </a:r>
            <a:r>
              <a:rPr lang="en-US" sz="3200" dirty="0"/>
              <a:t> </a:t>
            </a:r>
            <a:br>
              <a:rPr lang="en-US" sz="3200" dirty="0"/>
            </a:br>
            <a:endParaRPr lang="en-US" sz="3200" dirty="0"/>
          </a:p>
        </p:txBody>
      </p:sp>
      <p:pic>
        <p:nvPicPr>
          <p:cNvPr id="5" name="Content Placeholder 4" descr="A picture containing person, indoor, floor, ceiling&#10;&#10;Description automatically generated">
            <a:extLst>
              <a:ext uri="{FF2B5EF4-FFF2-40B4-BE49-F238E27FC236}">
                <a16:creationId xmlns:a16="http://schemas.microsoft.com/office/drawing/2014/main" id="{003293F1-083E-79EB-96EB-C4A69D8C9C1D}"/>
              </a:ext>
            </a:extLst>
          </p:cNvPr>
          <p:cNvPicPr>
            <a:picLocks noGrp="1" noChangeAspect="1"/>
          </p:cNvPicPr>
          <p:nvPr>
            <p:ph idx="1"/>
          </p:nvPr>
        </p:nvPicPr>
        <p:blipFill>
          <a:blip r:embed="rId2"/>
          <a:stretch>
            <a:fillRect/>
          </a:stretch>
        </p:blipFill>
        <p:spPr>
          <a:xfrm>
            <a:off x="5552014" y="976735"/>
            <a:ext cx="6397390" cy="4798043"/>
          </a:xfrm>
        </p:spPr>
      </p:pic>
    </p:spTree>
    <p:extLst>
      <p:ext uri="{BB962C8B-B14F-4D97-AF65-F5344CB8AC3E}">
        <p14:creationId xmlns:p14="http://schemas.microsoft.com/office/powerpoint/2010/main" val="3389340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072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045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20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D4E4-351F-38BE-B259-D0642CCB0EE3}"/>
              </a:ext>
            </a:extLst>
          </p:cNvPr>
          <p:cNvSpPr>
            <a:spLocks noGrp="1"/>
          </p:cNvSpPr>
          <p:nvPr>
            <p:ph type="title"/>
          </p:nvPr>
        </p:nvSpPr>
        <p:spPr>
          <a:xfrm>
            <a:off x="6487886" y="536285"/>
            <a:ext cx="5257802" cy="6172722"/>
          </a:xfrm>
        </p:spPr>
        <p:txBody>
          <a:bodyPr>
            <a:noAutofit/>
          </a:bodyPr>
          <a:lstStyle/>
          <a:p>
            <a:pPr algn="ctr"/>
            <a:r>
              <a:rPr lang="en-US" sz="3200" kern="100" dirty="0">
                <a:latin typeface="Calibri" panose="020F0502020204030204" pitchFamily="34" charset="0"/>
                <a:ea typeface="Calibri" panose="020F0502020204030204" pitchFamily="34" charset="0"/>
                <a:cs typeface="Times New Roman" panose="02020603050405020304" pitchFamily="18" charset="0"/>
              </a:rPr>
              <a:t>One day I was invited to a church group of about 27 women and 3 men.  They beat their drum, sang and danced for us.  They make batiks, beaded jewelry, beaded </a:t>
            </a:r>
            <a:r>
              <a:rPr lang="en-US" sz="3200" kern="100" dirty="0" err="1">
                <a:latin typeface="Calibri" panose="020F0502020204030204" pitchFamily="34" charset="0"/>
                <a:ea typeface="Calibri" panose="020F0502020204030204" pitchFamily="34" charset="0"/>
                <a:cs typeface="Times New Roman" panose="02020603050405020304" pitchFamily="18" charset="0"/>
              </a:rPr>
              <a:t>shukas</a:t>
            </a:r>
            <a:r>
              <a:rPr lang="en-US" sz="3200" kern="100" dirty="0">
                <a:latin typeface="Calibri" panose="020F0502020204030204" pitchFamily="34" charset="0"/>
                <a:ea typeface="Calibri" panose="020F0502020204030204" pitchFamily="34" charset="0"/>
                <a:cs typeface="Times New Roman" panose="02020603050405020304" pitchFamily="18" charset="0"/>
              </a:rPr>
              <a:t> and grow some coffee.  I was able to purchase things from them.  The money they make helps to support their parish and their families.  At Redeemer, we used the batik shawls for a Mother’s Day fundraiser for our TZ missions.  </a:t>
            </a:r>
            <a:br>
              <a:rPr lang="en-US" sz="3200" kern="1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pic>
        <p:nvPicPr>
          <p:cNvPr id="5" name="Content Placeholder 4" descr="A picture containing ground, outdoor, grass, dirt&#10;&#10;Description automatically generated">
            <a:extLst>
              <a:ext uri="{FF2B5EF4-FFF2-40B4-BE49-F238E27FC236}">
                <a16:creationId xmlns:a16="http://schemas.microsoft.com/office/drawing/2014/main" id="{20DB4B88-D444-8B8C-46DE-04258179569A}"/>
              </a:ext>
            </a:extLst>
          </p:cNvPr>
          <p:cNvPicPr>
            <a:picLocks noGrp="1" noChangeAspect="1"/>
          </p:cNvPicPr>
          <p:nvPr>
            <p:ph idx="1"/>
          </p:nvPr>
        </p:nvPicPr>
        <p:blipFill>
          <a:blip r:embed="rId2"/>
          <a:stretch>
            <a:fillRect/>
          </a:stretch>
        </p:blipFill>
        <p:spPr>
          <a:xfrm>
            <a:off x="838198" y="365125"/>
            <a:ext cx="4629541" cy="6172722"/>
          </a:xfrm>
        </p:spPr>
      </p:pic>
    </p:spTree>
    <p:extLst>
      <p:ext uri="{BB962C8B-B14F-4D97-AF65-F5344CB8AC3E}">
        <p14:creationId xmlns:p14="http://schemas.microsoft.com/office/powerpoint/2010/main" val="4246007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58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576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5DE8-C9E1-6592-1313-9DFE5CDA2C9F}"/>
              </a:ext>
            </a:extLst>
          </p:cNvPr>
          <p:cNvSpPr>
            <a:spLocks noGrp="1"/>
          </p:cNvSpPr>
          <p:nvPr>
            <p:ph type="title"/>
          </p:nvPr>
        </p:nvSpPr>
        <p:spPr>
          <a:xfrm>
            <a:off x="838202" y="365125"/>
            <a:ext cx="5257798" cy="5681112"/>
          </a:xfrm>
          <a:solidFill>
            <a:schemeClr val="accent1">
              <a:lumMod val="20000"/>
              <a:lumOff val="80000"/>
            </a:schemeClr>
          </a:solidFill>
        </p:spPr>
        <p:txBody>
          <a:bodyPr>
            <a:normAutofit/>
          </a:bodyPr>
          <a:lstStyle/>
          <a:p>
            <a:pPr algn="ctr"/>
            <a:br>
              <a:rPr lang="en-US" sz="3200" kern="100" dirty="0">
                <a:latin typeface="Calibri" panose="020F0502020204030204" pitchFamily="34" charset="0"/>
                <a:ea typeface="Calibri" panose="020F0502020204030204" pitchFamily="34" charset="0"/>
                <a:cs typeface="Times New Roman" panose="02020603050405020304" pitchFamily="18" charset="0"/>
              </a:rPr>
            </a:br>
            <a:r>
              <a:rPr lang="en-US" sz="3200" kern="100" dirty="0">
                <a:latin typeface="Calibri" panose="020F0502020204030204" pitchFamily="34" charset="0"/>
                <a:ea typeface="Calibri" panose="020F0502020204030204" pitchFamily="34" charset="0"/>
                <a:cs typeface="Times New Roman" panose="02020603050405020304" pitchFamily="18" charset="0"/>
              </a:rPr>
              <a:t>Pictured are some of the chickens from the hatching project that this HIV Support group is running.  It has taken a couple years, but it is becoming a good process.  Electricity loss does affect their productivity and the solar backup only goes so long.  </a:t>
            </a:r>
            <a:br>
              <a:rPr lang="en-US" sz="3200" kern="1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pic>
        <p:nvPicPr>
          <p:cNvPr id="5" name="Content Placeholder 4" descr="A group of people holding a bird&#10;&#10;Description automatically generated with low confidence">
            <a:extLst>
              <a:ext uri="{FF2B5EF4-FFF2-40B4-BE49-F238E27FC236}">
                <a16:creationId xmlns:a16="http://schemas.microsoft.com/office/drawing/2014/main" id="{BD8F102E-37ED-2AEE-6721-2D2DAC8A069D}"/>
              </a:ext>
            </a:extLst>
          </p:cNvPr>
          <p:cNvPicPr>
            <a:picLocks noGrp="1" noChangeAspect="1"/>
          </p:cNvPicPr>
          <p:nvPr>
            <p:ph idx="1"/>
          </p:nvPr>
        </p:nvPicPr>
        <p:blipFill>
          <a:blip r:embed="rId2"/>
          <a:stretch>
            <a:fillRect/>
          </a:stretch>
        </p:blipFill>
        <p:spPr>
          <a:xfrm>
            <a:off x="6885992" y="194387"/>
            <a:ext cx="4851919" cy="6469226"/>
          </a:xfrm>
        </p:spPr>
      </p:pic>
    </p:spTree>
    <p:extLst>
      <p:ext uri="{BB962C8B-B14F-4D97-AF65-F5344CB8AC3E}">
        <p14:creationId xmlns:p14="http://schemas.microsoft.com/office/powerpoint/2010/main" val="162593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Content Placeholder 4" descr="A picture containing sky, outdoor, grass, rock&#10;&#10;Description automatically generated">
            <a:extLst>
              <a:ext uri="{FF2B5EF4-FFF2-40B4-BE49-F238E27FC236}">
                <a16:creationId xmlns:a16="http://schemas.microsoft.com/office/drawing/2014/main" id="{AE8127FD-2D93-455A-29B9-E4E4080D0530}"/>
              </a:ext>
            </a:extLst>
          </p:cNvPr>
          <p:cNvPicPr>
            <a:picLocks noGrp="1" noChangeAspect="1"/>
          </p:cNvPicPr>
          <p:nvPr>
            <p:ph idx="1"/>
          </p:nvPr>
        </p:nvPicPr>
        <p:blipFill>
          <a:blip r:embed="rId2"/>
          <a:stretch>
            <a:fillRect/>
          </a:stretch>
        </p:blipFill>
        <p:spPr>
          <a:xfrm>
            <a:off x="5725524" y="0"/>
            <a:ext cx="5143499" cy="6858000"/>
          </a:xfrm>
        </p:spPr>
      </p:pic>
      <p:sp>
        <p:nvSpPr>
          <p:cNvPr id="4" name="TextBox 3">
            <a:extLst>
              <a:ext uri="{FF2B5EF4-FFF2-40B4-BE49-F238E27FC236}">
                <a16:creationId xmlns:a16="http://schemas.microsoft.com/office/drawing/2014/main" id="{D3EF5033-6C10-1156-FCDC-198B3FAF373F}"/>
              </a:ext>
            </a:extLst>
          </p:cNvPr>
          <p:cNvSpPr txBox="1"/>
          <p:nvPr/>
        </p:nvSpPr>
        <p:spPr>
          <a:xfrm>
            <a:off x="1148963" y="1088170"/>
            <a:ext cx="2948940" cy="4247317"/>
          </a:xfrm>
          <a:prstGeom prst="rect">
            <a:avLst/>
          </a:prstGeom>
          <a:noFill/>
        </p:spPr>
        <p:txBody>
          <a:bodyPr wrap="square" rtlCol="0">
            <a:spAutoFit/>
          </a:bodyPr>
          <a:lstStyle/>
          <a:p>
            <a:pPr algn="ctr"/>
            <a:r>
              <a:rPr lang="en-US" sz="3000" kern="100" dirty="0">
                <a:latin typeface="Calibri" panose="020F0502020204030204" pitchFamily="34" charset="0"/>
                <a:ea typeface="Calibri" panose="020F0502020204030204" pitchFamily="34" charset="0"/>
                <a:cs typeface="Times New Roman" panose="02020603050405020304" pitchFamily="18" charset="0"/>
              </a:rPr>
              <a:t> There is so much beauty in Tanzania, but there has also been huge effects from the ongoing drought, even for the animals, both farm and wild.  </a:t>
            </a:r>
          </a:p>
        </p:txBody>
      </p:sp>
    </p:spTree>
    <p:extLst>
      <p:ext uri="{BB962C8B-B14F-4D97-AF65-F5344CB8AC3E}">
        <p14:creationId xmlns:p14="http://schemas.microsoft.com/office/powerpoint/2010/main" val="3706853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group of elephants walk through a field&#10;&#10;Description automatically generated with low confidence">
            <a:extLst>
              <a:ext uri="{FF2B5EF4-FFF2-40B4-BE49-F238E27FC236}">
                <a16:creationId xmlns:a16="http://schemas.microsoft.com/office/drawing/2014/main" id="{6E410C15-C66B-5709-51F6-2A3B6868315E}"/>
              </a:ext>
            </a:extLst>
          </p:cNvPr>
          <p:cNvPicPr>
            <a:picLocks noGrp="1" noChangeAspect="1"/>
          </p:cNvPicPr>
          <p:nvPr>
            <p:ph idx="1"/>
          </p:nvPr>
        </p:nvPicPr>
        <p:blipFill>
          <a:blip r:embed="rId2"/>
          <a:stretch>
            <a:fillRect/>
          </a:stretch>
        </p:blipFill>
        <p:spPr>
          <a:xfrm>
            <a:off x="371668" y="944140"/>
            <a:ext cx="6626292" cy="4969720"/>
          </a:xfrm>
        </p:spPr>
      </p:pic>
      <p:sp>
        <p:nvSpPr>
          <p:cNvPr id="3" name="TextBox 2">
            <a:extLst>
              <a:ext uri="{FF2B5EF4-FFF2-40B4-BE49-F238E27FC236}">
                <a16:creationId xmlns:a16="http://schemas.microsoft.com/office/drawing/2014/main" id="{E85094B0-D4E6-D4DA-9085-3D452D1CC31B}"/>
              </a:ext>
            </a:extLst>
          </p:cNvPr>
          <p:cNvSpPr txBox="1"/>
          <p:nvPr/>
        </p:nvSpPr>
        <p:spPr>
          <a:xfrm>
            <a:off x="7203233" y="181957"/>
            <a:ext cx="4802155" cy="6494085"/>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Times New Roman" panose="02020603050405020304" pitchFamily="18" charset="0"/>
              </a:rPr>
              <a:t>The bishop’s wife and I went on a private safari and saw a lot of animals- elephants, a spotted white leopard and many more.  It was terribly dry at the Saturday Masai market, but very busy.  We also saw men carving elephants from ebony wood.  Everywhere you can see the contrast between the old and new worlds. </a:t>
            </a:r>
            <a:endParaRPr lang="en-US" sz="3200" dirty="0"/>
          </a:p>
        </p:txBody>
      </p:sp>
    </p:spTree>
    <p:extLst>
      <p:ext uri="{BB962C8B-B14F-4D97-AF65-F5344CB8AC3E}">
        <p14:creationId xmlns:p14="http://schemas.microsoft.com/office/powerpoint/2010/main" val="1080764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095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110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person, pile&#10;&#10;Description automatically generated">
            <a:extLst>
              <a:ext uri="{FF2B5EF4-FFF2-40B4-BE49-F238E27FC236}">
                <a16:creationId xmlns:a16="http://schemas.microsoft.com/office/drawing/2014/main" id="{522DD1F0-2436-3D84-B70F-D45803DC630D}"/>
              </a:ext>
            </a:extLst>
          </p:cNvPr>
          <p:cNvPicPr>
            <a:picLocks noGrp="1" noChangeAspect="1"/>
          </p:cNvPicPr>
          <p:nvPr>
            <p:ph idx="1"/>
          </p:nvPr>
        </p:nvPicPr>
        <p:blipFill>
          <a:blip r:embed="rId2"/>
          <a:stretch>
            <a:fillRect/>
          </a:stretch>
        </p:blipFill>
        <p:spPr>
          <a:xfrm>
            <a:off x="584719" y="273180"/>
            <a:ext cx="4733729" cy="6311640"/>
          </a:xfrm>
        </p:spPr>
      </p:pic>
      <p:pic>
        <p:nvPicPr>
          <p:cNvPr id="3" name="Content Placeholder 4" descr="A person walking down a street&#10;&#10;Description automatically generated with low confidence">
            <a:extLst>
              <a:ext uri="{FF2B5EF4-FFF2-40B4-BE49-F238E27FC236}">
                <a16:creationId xmlns:a16="http://schemas.microsoft.com/office/drawing/2014/main" id="{0402CB92-049F-6E46-7151-5115100C5DCD}"/>
              </a:ext>
            </a:extLst>
          </p:cNvPr>
          <p:cNvPicPr>
            <a:picLocks noChangeAspect="1"/>
          </p:cNvPicPr>
          <p:nvPr/>
        </p:nvPicPr>
        <p:blipFill>
          <a:blip r:embed="rId3"/>
          <a:stretch>
            <a:fillRect/>
          </a:stretch>
        </p:blipFill>
        <p:spPr>
          <a:xfrm>
            <a:off x="7004183" y="273180"/>
            <a:ext cx="4733729" cy="6311640"/>
          </a:xfrm>
          <a:prstGeom prst="rect">
            <a:avLst/>
          </a:prstGeom>
        </p:spPr>
      </p:pic>
    </p:spTree>
    <p:extLst>
      <p:ext uri="{BB962C8B-B14F-4D97-AF65-F5344CB8AC3E}">
        <p14:creationId xmlns:p14="http://schemas.microsoft.com/office/powerpoint/2010/main" val="512123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tree, outdoor, sky, ground&#10;&#10;Description automatically generated">
            <a:extLst>
              <a:ext uri="{FF2B5EF4-FFF2-40B4-BE49-F238E27FC236}">
                <a16:creationId xmlns:a16="http://schemas.microsoft.com/office/drawing/2014/main" id="{7C569E62-AEDE-515E-5F4A-A8A3A84C3632}"/>
              </a:ext>
            </a:extLst>
          </p:cNvPr>
          <p:cNvPicPr>
            <a:picLocks noGrp="1" noChangeAspect="1"/>
          </p:cNvPicPr>
          <p:nvPr>
            <p:ph idx="1"/>
          </p:nvPr>
        </p:nvPicPr>
        <p:blipFill>
          <a:blip r:embed="rId2"/>
          <a:stretch>
            <a:fillRect/>
          </a:stretch>
        </p:blipFill>
        <p:spPr>
          <a:xfrm>
            <a:off x="1679510" y="0"/>
            <a:ext cx="8804899" cy="6858000"/>
          </a:xfrm>
        </p:spPr>
      </p:pic>
    </p:spTree>
    <p:extLst>
      <p:ext uri="{BB962C8B-B14F-4D97-AF65-F5344CB8AC3E}">
        <p14:creationId xmlns:p14="http://schemas.microsoft.com/office/powerpoint/2010/main" val="908221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5D87-9311-D51B-27C7-F204C326F456}"/>
              </a:ext>
            </a:extLst>
          </p:cNvPr>
          <p:cNvSpPr>
            <a:spLocks noGrp="1"/>
          </p:cNvSpPr>
          <p:nvPr>
            <p:ph type="title"/>
          </p:nvPr>
        </p:nvSpPr>
        <p:spPr>
          <a:xfrm>
            <a:off x="174173" y="653143"/>
            <a:ext cx="5312228" cy="5542384"/>
          </a:xfrm>
        </p:spPr>
        <p:txBody>
          <a:bodyPr>
            <a:normAutofit/>
          </a:bodyPr>
          <a:lstStyle/>
          <a:p>
            <a:pPr algn="ct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a:latin typeface="Calibri" panose="020F0502020204030204" pitchFamily="34" charset="0"/>
                <a:ea typeface="Calibri" panose="020F0502020204030204" pitchFamily="34" charset="0"/>
                <a:cs typeface="Times New Roman" panose="02020603050405020304" pitchFamily="18" charset="0"/>
              </a:rPr>
              <a:t>As the world celebrated International Women’s Day, we celebrated it at church.  Most of the women had matching or contrasting dresses.  The women did the whole service and still did all of the cooking.</a:t>
            </a:r>
            <a:r>
              <a:rPr lang="en-US" sz="3600" dirty="0"/>
              <a:t> </a:t>
            </a:r>
            <a:br>
              <a:rPr lang="en-US" sz="3600" dirty="0"/>
            </a:br>
            <a:endParaRPr lang="en-US" sz="3600" dirty="0"/>
          </a:p>
        </p:txBody>
      </p:sp>
      <p:pic>
        <p:nvPicPr>
          <p:cNvPr id="5" name="Content Placeholder 4" descr="A group of people standing outside&#10;&#10;Description automatically generated with medium confidence">
            <a:extLst>
              <a:ext uri="{FF2B5EF4-FFF2-40B4-BE49-F238E27FC236}">
                <a16:creationId xmlns:a16="http://schemas.microsoft.com/office/drawing/2014/main" id="{94BC061F-0171-2457-AE79-638C6D1479D7}"/>
              </a:ext>
            </a:extLst>
          </p:cNvPr>
          <p:cNvPicPr>
            <a:picLocks noGrp="1" noChangeAspect="1"/>
          </p:cNvPicPr>
          <p:nvPr>
            <p:ph idx="1"/>
          </p:nvPr>
        </p:nvPicPr>
        <p:blipFill>
          <a:blip r:embed="rId2"/>
          <a:stretch>
            <a:fillRect/>
          </a:stretch>
        </p:blipFill>
        <p:spPr>
          <a:xfrm>
            <a:off x="5486400" y="979714"/>
            <a:ext cx="6531428" cy="4898571"/>
          </a:xfrm>
        </p:spPr>
      </p:pic>
    </p:spTree>
    <p:extLst>
      <p:ext uri="{BB962C8B-B14F-4D97-AF65-F5344CB8AC3E}">
        <p14:creationId xmlns:p14="http://schemas.microsoft.com/office/powerpoint/2010/main" val="1746873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F3BA-BAED-691E-98BD-6EE96CB62385}"/>
              </a:ext>
            </a:extLst>
          </p:cNvPr>
          <p:cNvSpPr>
            <a:spLocks noGrp="1"/>
          </p:cNvSpPr>
          <p:nvPr>
            <p:ph type="title"/>
          </p:nvPr>
        </p:nvSpPr>
        <p:spPr>
          <a:xfrm>
            <a:off x="301690" y="323536"/>
            <a:ext cx="11588620" cy="1056207"/>
          </a:xfrm>
        </p:spPr>
        <p:txBody>
          <a:bodyPr>
            <a:noAutofit/>
          </a:bodyPr>
          <a:lstStyle/>
          <a:p>
            <a:pPr algn="ctr"/>
            <a:br>
              <a:rPr lang="en-US" sz="3600" kern="100" dirty="0">
                <a:latin typeface="Calibri" panose="020F0502020204030204" pitchFamily="34" charset="0"/>
                <a:ea typeface="Calibri" panose="020F0502020204030204" pitchFamily="34" charset="0"/>
                <a:cs typeface="Times New Roman" panose="02020603050405020304" pitchFamily="18" charset="0"/>
              </a:rPr>
            </a:br>
            <a:r>
              <a:rPr lang="en-US" sz="3600" kern="100" dirty="0">
                <a:latin typeface="Calibri" panose="020F0502020204030204" pitchFamily="34" charset="0"/>
                <a:ea typeface="Calibri" panose="020F0502020204030204" pitchFamily="34" charset="0"/>
                <a:cs typeface="Times New Roman" panose="02020603050405020304" pitchFamily="18" charset="0"/>
              </a:rPr>
              <a:t>As I said before, you can find beauty almost everywhere you look, but in between, there are needs that we can consider.</a:t>
            </a:r>
            <a:br>
              <a:rPr lang="en-US" sz="3600" kern="100" dirty="0">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pic>
        <p:nvPicPr>
          <p:cNvPr id="5" name="Content Placeholder 4" descr="A picture containing flower, indoor, plant&#10;&#10;Description automatically generated">
            <a:extLst>
              <a:ext uri="{FF2B5EF4-FFF2-40B4-BE49-F238E27FC236}">
                <a16:creationId xmlns:a16="http://schemas.microsoft.com/office/drawing/2014/main" id="{A677FB21-F856-F898-908A-AEF86CDF9378}"/>
              </a:ext>
            </a:extLst>
          </p:cNvPr>
          <p:cNvPicPr>
            <a:picLocks noGrp="1" noChangeAspect="1"/>
          </p:cNvPicPr>
          <p:nvPr>
            <p:ph idx="1"/>
          </p:nvPr>
        </p:nvPicPr>
        <p:blipFill>
          <a:blip r:embed="rId2"/>
          <a:stretch>
            <a:fillRect/>
          </a:stretch>
        </p:blipFill>
        <p:spPr>
          <a:xfrm>
            <a:off x="4559058" y="1379743"/>
            <a:ext cx="3073884" cy="4098513"/>
          </a:xfrm>
        </p:spPr>
      </p:pic>
      <p:sp>
        <p:nvSpPr>
          <p:cNvPr id="3" name="TextBox 2">
            <a:extLst>
              <a:ext uri="{FF2B5EF4-FFF2-40B4-BE49-F238E27FC236}">
                <a16:creationId xmlns:a16="http://schemas.microsoft.com/office/drawing/2014/main" id="{0472EA89-E9F0-37B2-6F88-F065DCB7E986}"/>
              </a:ext>
            </a:extLst>
          </p:cNvPr>
          <p:cNvSpPr txBox="1"/>
          <p:nvPr/>
        </p:nvSpPr>
        <p:spPr>
          <a:xfrm>
            <a:off x="301689" y="5478255"/>
            <a:ext cx="11588619" cy="1200329"/>
          </a:xfrm>
          <a:prstGeom prst="rect">
            <a:avLst/>
          </a:prstGeom>
          <a:noFill/>
        </p:spPr>
        <p:txBody>
          <a:bodyPr wrap="square" rtlCol="0">
            <a:spAutoFit/>
          </a:bodyPr>
          <a:lstStyle/>
          <a:p>
            <a:pPr algn="ctr"/>
            <a:r>
              <a:rPr lang="en-US" sz="3600" kern="100" dirty="0">
                <a:latin typeface="Calibri" panose="020F0502020204030204" pitchFamily="34" charset="0"/>
                <a:ea typeface="Calibri" panose="020F0502020204030204" pitchFamily="34" charset="0"/>
                <a:cs typeface="Times New Roman" panose="02020603050405020304" pitchFamily="18" charset="0"/>
              </a:rPr>
              <a:t>God’s Work, Our Hands remains relevant, as long as our brothers and sister also see the need….  </a:t>
            </a:r>
          </a:p>
        </p:txBody>
      </p:sp>
    </p:spTree>
    <p:extLst>
      <p:ext uri="{BB962C8B-B14F-4D97-AF65-F5344CB8AC3E}">
        <p14:creationId xmlns:p14="http://schemas.microsoft.com/office/powerpoint/2010/main" val="3586205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7CE79F-1301-082B-B3F5-EFA1B20D933A}"/>
              </a:ext>
            </a:extLst>
          </p:cNvPr>
          <p:cNvSpPr>
            <a:spLocks noGrp="1"/>
          </p:cNvSpPr>
          <p:nvPr>
            <p:ph type="ctrTitle"/>
          </p:nvPr>
        </p:nvSpPr>
        <p:spPr>
          <a:xfrm>
            <a:off x="571268" y="205170"/>
            <a:ext cx="4683321" cy="2148841"/>
          </a:xfrm>
        </p:spPr>
        <p:txBody>
          <a:bodyPr vert="horz" lIns="91440" tIns="45720" rIns="91440" bIns="45720" rtlCol="0" anchor="t">
            <a:normAutofit/>
          </a:bodyPr>
          <a:lstStyle/>
          <a:p>
            <a:pPr algn="l" defTabSz="914400"/>
            <a:r>
              <a:rPr lang="en-US" sz="4400" b="1" dirty="0"/>
              <a:t>God’s Work, Our Hands- </a:t>
            </a:r>
            <a:br>
              <a:rPr lang="en-US" sz="4400" b="1" dirty="0"/>
            </a:br>
            <a:r>
              <a:rPr lang="en-US" sz="4400" b="1" dirty="0"/>
              <a:t>What’s Next?</a:t>
            </a:r>
          </a:p>
        </p:txBody>
      </p:sp>
      <p:sp>
        <p:nvSpPr>
          <p:cNvPr id="3" name="Subtitle 2">
            <a:extLst>
              <a:ext uri="{FF2B5EF4-FFF2-40B4-BE49-F238E27FC236}">
                <a16:creationId xmlns:a16="http://schemas.microsoft.com/office/drawing/2014/main" id="{65666897-5A2D-F90F-67E6-BE52C5CE670B}"/>
              </a:ext>
            </a:extLst>
          </p:cNvPr>
          <p:cNvSpPr>
            <a:spLocks noGrp="1"/>
          </p:cNvSpPr>
          <p:nvPr>
            <p:ph type="subTitle" idx="1"/>
          </p:nvPr>
        </p:nvSpPr>
        <p:spPr>
          <a:xfrm>
            <a:off x="5825857" y="0"/>
            <a:ext cx="6360640" cy="6857998"/>
          </a:xfrm>
        </p:spPr>
        <p:txBody>
          <a:bodyPr vert="horz" lIns="91440" tIns="45720" rIns="91440" bIns="45720" rtlCol="0" anchor="t">
            <a:normAutofit fontScale="92500" lnSpcReduction="20000"/>
          </a:bodyPr>
          <a:lstStyle/>
          <a:p>
            <a:pPr indent="-228600" algn="l" defTabSz="914400">
              <a:buFont typeface="Arial" panose="020B0604020202020204" pitchFamily="34" charset="0"/>
              <a:buChar char="•"/>
            </a:pPr>
            <a:endParaRPr lang="en-US" sz="1600" dirty="0"/>
          </a:p>
          <a:p>
            <a:pPr algn="l" defTabSz="914400"/>
            <a:endParaRPr lang="en-US" sz="3200" dirty="0"/>
          </a:p>
          <a:p>
            <a:pPr algn="l" defTabSz="914400"/>
            <a:r>
              <a:rPr lang="en-US" sz="3200" dirty="0"/>
              <a:t>*Hunger/Drought – </a:t>
            </a:r>
          </a:p>
          <a:p>
            <a:pPr marL="914406" lvl="1" indent="-457200" algn="l" defTabSz="914400">
              <a:buFont typeface="Arial" panose="020B0604020202020204" pitchFamily="34" charset="0"/>
              <a:buChar char="•"/>
            </a:pPr>
            <a:r>
              <a:rPr lang="en-US" sz="3200" dirty="0"/>
              <a:t>Overshadows everything.  Most evident in the South</a:t>
            </a:r>
          </a:p>
          <a:p>
            <a:pPr algn="l" defTabSz="914400"/>
            <a:r>
              <a:rPr lang="en-US" sz="3200" dirty="0"/>
              <a:t>*Plans for OP/ER – </a:t>
            </a:r>
          </a:p>
          <a:p>
            <a:pPr marL="914406" lvl="1" indent="-457200" algn="l" defTabSz="914400">
              <a:buFont typeface="Arial" panose="020B0604020202020204" pitchFamily="34" charset="0"/>
              <a:buChar char="•"/>
            </a:pPr>
            <a:r>
              <a:rPr lang="en-US" sz="3200" dirty="0"/>
              <a:t>$8000 to determine feasibility and cost of the project</a:t>
            </a:r>
          </a:p>
          <a:p>
            <a:pPr algn="l" defTabSz="914400"/>
            <a:r>
              <a:rPr lang="en-US" sz="3200" dirty="0"/>
              <a:t>*Dispensaries -  </a:t>
            </a:r>
          </a:p>
          <a:p>
            <a:pPr marL="914406" lvl="1" indent="-457200" algn="l" defTabSz="914400">
              <a:buFont typeface="Arial" panose="020B0604020202020204" pitchFamily="34" charset="0"/>
              <a:buChar char="•"/>
            </a:pPr>
            <a:r>
              <a:rPr lang="en-US" sz="3200" dirty="0"/>
              <a:t>Salaries/ Medications/ Supplies</a:t>
            </a:r>
          </a:p>
          <a:p>
            <a:pPr algn="l" defTabSz="914400"/>
            <a:r>
              <a:rPr lang="en-US" sz="3200" dirty="0"/>
              <a:t>*Mshikamano Vocational School – </a:t>
            </a:r>
          </a:p>
          <a:p>
            <a:pPr marL="914406" lvl="1" indent="-457200" algn="l" defTabSz="914400">
              <a:buFont typeface="Arial" panose="020B0604020202020204" pitchFamily="34" charset="0"/>
              <a:buChar char="•"/>
            </a:pPr>
            <a:r>
              <a:rPr lang="en-US" sz="3200" dirty="0"/>
              <a:t>4 stoves needed for the culinary program- $1360  (has been pledged)</a:t>
            </a:r>
          </a:p>
          <a:p>
            <a:pPr algn="l" defTabSz="914400"/>
            <a:r>
              <a:rPr lang="en-US" sz="3200" dirty="0"/>
              <a:t>*HIV Support – </a:t>
            </a:r>
          </a:p>
          <a:p>
            <a:pPr marL="914406" lvl="1" indent="-457200" algn="l" defTabSz="914400">
              <a:buFont typeface="Arial" panose="020B0604020202020204" pitchFamily="34" charset="0"/>
              <a:buChar char="•"/>
            </a:pPr>
            <a:r>
              <a:rPr lang="en-US" sz="3200" dirty="0"/>
              <a:t>Generator to support hatcher with electricity lapses- $600-800		</a:t>
            </a:r>
          </a:p>
          <a:p>
            <a:pPr indent="-228600" algn="l" defTabSz="914400">
              <a:buFont typeface="Arial" panose="020B0604020202020204" pitchFamily="34" charset="0"/>
              <a:buChar char="•"/>
            </a:pPr>
            <a:endParaRPr lang="en-US" sz="1600" dirty="0"/>
          </a:p>
        </p:txBody>
      </p:sp>
      <p:pic>
        <p:nvPicPr>
          <p:cNvPr id="9" name="Picture 8" descr="Logo&#10;&#10;Description automatically generated">
            <a:extLst>
              <a:ext uri="{FF2B5EF4-FFF2-40B4-BE49-F238E27FC236}">
                <a16:creationId xmlns:a16="http://schemas.microsoft.com/office/drawing/2014/main" id="{ABEC5828-3A1D-441F-04F5-5878E3D2580D}"/>
              </a:ext>
            </a:extLst>
          </p:cNvPr>
          <p:cNvPicPr>
            <a:picLocks noChangeAspect="1"/>
          </p:cNvPicPr>
          <p:nvPr/>
        </p:nvPicPr>
        <p:blipFill>
          <a:blip r:embed="rId2">
            <a:alphaModFix/>
          </a:blip>
          <a:stretch>
            <a:fillRect/>
          </a:stretch>
        </p:blipFill>
        <p:spPr>
          <a:xfrm>
            <a:off x="944918" y="2404728"/>
            <a:ext cx="4000306" cy="4000306"/>
          </a:xfrm>
          <a:prstGeom prst="rect">
            <a:avLst/>
          </a:prstGeom>
        </p:spPr>
      </p:pic>
    </p:spTree>
    <p:extLst>
      <p:ext uri="{BB962C8B-B14F-4D97-AF65-F5344CB8AC3E}">
        <p14:creationId xmlns:p14="http://schemas.microsoft.com/office/powerpoint/2010/main" val="421925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7A0E-B907-6318-9978-1A1728CC7DCF}"/>
              </a:ext>
            </a:extLst>
          </p:cNvPr>
          <p:cNvSpPr>
            <a:spLocks noGrp="1"/>
          </p:cNvSpPr>
          <p:nvPr>
            <p:ph type="title"/>
          </p:nvPr>
        </p:nvSpPr>
        <p:spPr/>
        <p:txBody>
          <a:bodyPr/>
          <a:lstStyle/>
          <a:p>
            <a:endParaRPr lang="en-US"/>
          </a:p>
        </p:txBody>
      </p:sp>
      <p:pic>
        <p:nvPicPr>
          <p:cNvPr id="5" name="Content Placeholder 4" descr="A group of animals on a dirt road&#10;&#10;Description automatically generated with low confidence">
            <a:extLst>
              <a:ext uri="{FF2B5EF4-FFF2-40B4-BE49-F238E27FC236}">
                <a16:creationId xmlns:a16="http://schemas.microsoft.com/office/drawing/2014/main" id="{2D9FF571-AC30-B46D-F6C1-0C1BC1592E85}"/>
              </a:ext>
            </a:extLst>
          </p:cNvPr>
          <p:cNvPicPr>
            <a:picLocks noGrp="1" noChangeAspect="1"/>
          </p:cNvPicPr>
          <p:nvPr>
            <p:ph idx="1"/>
          </p:nvPr>
        </p:nvPicPr>
        <p:blipFill>
          <a:blip r:embed="rId2"/>
          <a:stretch>
            <a:fillRect/>
          </a:stretch>
        </p:blipFill>
        <p:spPr>
          <a:xfrm>
            <a:off x="-1" y="-50901"/>
            <a:ext cx="12298675" cy="6908901"/>
          </a:xfrm>
        </p:spPr>
      </p:pic>
    </p:spTree>
    <p:extLst>
      <p:ext uri="{BB962C8B-B14F-4D97-AF65-F5344CB8AC3E}">
        <p14:creationId xmlns:p14="http://schemas.microsoft.com/office/powerpoint/2010/main" val="901361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 name="Content Placeholder 4" descr="A field with a tree and mountains in the background&#10;&#10;Description automatically generated with low confidence">
            <a:extLst>
              <a:ext uri="{FF2B5EF4-FFF2-40B4-BE49-F238E27FC236}">
                <a16:creationId xmlns:a16="http://schemas.microsoft.com/office/drawing/2014/main" id="{5BE7A634-5A04-65F3-82BE-6F37B0241CD2}"/>
              </a:ext>
            </a:extLst>
          </p:cNvPr>
          <p:cNvPicPr>
            <a:picLocks noGrp="1" noChangeAspect="1"/>
          </p:cNvPicPr>
          <p:nvPr>
            <p:ph idx="1"/>
          </p:nvPr>
        </p:nvPicPr>
        <p:blipFill>
          <a:blip r:embed="rId2"/>
          <a:stretch>
            <a:fillRect/>
          </a:stretch>
        </p:blipFill>
        <p:spPr>
          <a:xfrm>
            <a:off x="714789" y="0"/>
            <a:ext cx="5143500" cy="6858000"/>
          </a:xfrm>
        </p:spPr>
      </p:pic>
      <p:sp>
        <p:nvSpPr>
          <p:cNvPr id="6" name="TextBox 5">
            <a:extLst>
              <a:ext uri="{FF2B5EF4-FFF2-40B4-BE49-F238E27FC236}">
                <a16:creationId xmlns:a16="http://schemas.microsoft.com/office/drawing/2014/main" id="{981E2E7F-0A92-D339-F1F6-9654AAAD4A5F}"/>
              </a:ext>
            </a:extLst>
          </p:cNvPr>
          <p:cNvSpPr txBox="1"/>
          <p:nvPr/>
        </p:nvSpPr>
        <p:spPr>
          <a:xfrm>
            <a:off x="7023653" y="0"/>
            <a:ext cx="4611756" cy="6555641"/>
          </a:xfrm>
          <a:prstGeom prst="rect">
            <a:avLst/>
          </a:prstGeom>
          <a:noFill/>
        </p:spPr>
        <p:txBody>
          <a:bodyPr wrap="square" rtlCol="0">
            <a:spAutoFit/>
          </a:bodyPr>
          <a:lstStyle/>
          <a:p>
            <a:pPr marL="0" indent="0" algn="ctr">
              <a:buNone/>
            </a:pPr>
            <a:r>
              <a:rPr lang="en-US" sz="3000" kern="100" dirty="0">
                <a:latin typeface="Calibri" panose="020F0502020204030204" pitchFamily="34" charset="0"/>
                <a:ea typeface="Calibri" panose="020F0502020204030204" pitchFamily="34" charset="0"/>
                <a:cs typeface="Times New Roman" panose="02020603050405020304" pitchFamily="18" charset="0"/>
              </a:rPr>
              <a:t>This was my 3</a:t>
            </a:r>
            <a:r>
              <a:rPr lang="en-US" sz="3000" kern="100" baseline="30000" dirty="0">
                <a:latin typeface="Calibri" panose="020F0502020204030204" pitchFamily="34" charset="0"/>
                <a:ea typeface="Calibri" panose="020F0502020204030204" pitchFamily="34" charset="0"/>
                <a:cs typeface="Times New Roman" panose="02020603050405020304" pitchFamily="18" charset="0"/>
              </a:rPr>
              <a:t>rd</a:t>
            </a:r>
            <a:r>
              <a:rPr lang="en-US" sz="3000" kern="100" dirty="0">
                <a:latin typeface="Calibri" panose="020F0502020204030204" pitchFamily="34" charset="0"/>
                <a:ea typeface="Calibri" panose="020F0502020204030204" pitchFamily="34" charset="0"/>
                <a:cs typeface="Times New Roman" panose="02020603050405020304" pitchFamily="18" charset="0"/>
              </a:rPr>
              <a:t> visit in the past year.   When in Meru, in December, on behalf of Medical Support, I presented the possibility that someone from the Partnership should have the opportunity to interact with some of the German partners who work with them.  At that time, they asked me to represent our partnership in the United States.  </a:t>
            </a:r>
          </a:p>
        </p:txBody>
      </p:sp>
    </p:spTree>
    <p:extLst>
      <p:ext uri="{BB962C8B-B14F-4D97-AF65-F5344CB8AC3E}">
        <p14:creationId xmlns:p14="http://schemas.microsoft.com/office/powerpoint/2010/main" val="3266119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71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54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person, standing, posing&#10;&#10;Description automatically generated">
            <a:extLst>
              <a:ext uri="{FF2B5EF4-FFF2-40B4-BE49-F238E27FC236}">
                <a16:creationId xmlns:a16="http://schemas.microsoft.com/office/drawing/2014/main" id="{51EE407F-EA77-2A00-3138-BC58D8A95412}"/>
              </a:ext>
            </a:extLst>
          </p:cNvPr>
          <p:cNvPicPr>
            <a:picLocks noGrp="1" noChangeAspect="1"/>
          </p:cNvPicPr>
          <p:nvPr>
            <p:ph idx="1"/>
          </p:nvPr>
        </p:nvPicPr>
        <p:blipFill>
          <a:blip r:embed="rId2"/>
          <a:stretch>
            <a:fillRect/>
          </a:stretch>
        </p:blipFill>
        <p:spPr>
          <a:xfrm>
            <a:off x="7044177" y="0"/>
            <a:ext cx="5147823" cy="6863764"/>
          </a:xfrm>
        </p:spPr>
      </p:pic>
      <p:sp>
        <p:nvSpPr>
          <p:cNvPr id="3" name="TextBox 2">
            <a:extLst>
              <a:ext uri="{FF2B5EF4-FFF2-40B4-BE49-F238E27FC236}">
                <a16:creationId xmlns:a16="http://schemas.microsoft.com/office/drawing/2014/main" id="{6A7563C9-2D13-B852-5CE4-4549CC87A2AD}"/>
              </a:ext>
            </a:extLst>
          </p:cNvPr>
          <p:cNvSpPr txBox="1"/>
          <p:nvPr/>
        </p:nvSpPr>
        <p:spPr>
          <a:xfrm>
            <a:off x="689113" y="612844"/>
            <a:ext cx="5300870" cy="5632311"/>
          </a:xfrm>
          <a:prstGeom prst="rect">
            <a:avLst/>
          </a:prstGeom>
          <a:noFill/>
        </p:spPr>
        <p:txBody>
          <a:bodyPr wrap="square" rtlCol="0">
            <a:spAutoFit/>
          </a:bodyPr>
          <a:lstStyle/>
          <a:p>
            <a:pPr algn="ctr"/>
            <a:r>
              <a:rPr lang="en-US" sz="3000" kern="100" dirty="0">
                <a:latin typeface="Calibri" panose="020F0502020204030204" pitchFamily="34" charset="0"/>
                <a:ea typeface="Calibri" panose="020F0502020204030204" pitchFamily="34" charset="0"/>
                <a:cs typeface="Times New Roman" panose="02020603050405020304" pitchFamily="18" charset="0"/>
              </a:rPr>
              <a:t>The group that I focused on is </a:t>
            </a:r>
            <a:r>
              <a:rPr lang="en-US" sz="3000" kern="100" dirty="0" err="1">
                <a:latin typeface="Calibri" panose="020F0502020204030204" pitchFamily="34" charset="0"/>
                <a:ea typeface="Calibri" panose="020F0502020204030204" pitchFamily="34" charset="0"/>
                <a:cs typeface="Times New Roman" panose="02020603050405020304" pitchFamily="18" charset="0"/>
              </a:rPr>
              <a:t>Feuerkinder</a:t>
            </a:r>
            <a:r>
              <a:rPr lang="en-US" sz="3000" kern="100" dirty="0">
                <a:latin typeface="Calibri" panose="020F0502020204030204" pitchFamily="34" charset="0"/>
                <a:ea typeface="Calibri" panose="020F0502020204030204" pitchFamily="34" charset="0"/>
                <a:cs typeface="Times New Roman" panose="02020603050405020304" pitchFamily="18" charset="0"/>
              </a:rPr>
              <a:t>.  It is a foundation that has supported pediatric orthopedic surgeries generally presented through the Rehabilitation Center.  </a:t>
            </a:r>
          </a:p>
          <a:p>
            <a:pPr algn="ctr"/>
            <a:r>
              <a:rPr lang="en-US" sz="3000" kern="100" dirty="0">
                <a:latin typeface="Calibri" panose="020F0502020204030204" pitchFamily="34" charset="0"/>
                <a:ea typeface="Calibri" panose="020F0502020204030204" pitchFamily="34" charset="0"/>
                <a:cs typeface="Times New Roman" panose="02020603050405020304" pitchFamily="18" charset="0"/>
              </a:rPr>
              <a:t>Dr AnnMarie </a:t>
            </a:r>
            <a:r>
              <a:rPr lang="en-US" sz="3000" kern="100" dirty="0" err="1">
                <a:latin typeface="Calibri" panose="020F0502020204030204" pitchFamily="34" charset="0"/>
                <a:ea typeface="Calibri" panose="020F0502020204030204" pitchFamily="34" charset="0"/>
                <a:cs typeface="Times New Roman" panose="02020603050405020304" pitchFamily="18" charset="0"/>
              </a:rPr>
              <a:t>Schraml</a:t>
            </a:r>
            <a:r>
              <a:rPr lang="en-US" sz="3000" kern="100" dirty="0">
                <a:latin typeface="Calibri" panose="020F0502020204030204" pitchFamily="34" charset="0"/>
                <a:ea typeface="Calibri" panose="020F0502020204030204" pitchFamily="34" charset="0"/>
                <a:cs typeface="Times New Roman" panose="02020603050405020304" pitchFamily="18" charset="0"/>
              </a:rPr>
              <a:t> has been coming for 23 years. </a:t>
            </a:r>
          </a:p>
          <a:p>
            <a:pPr algn="ctr"/>
            <a:r>
              <a:rPr lang="en-US" sz="3000" kern="100" dirty="0">
                <a:latin typeface="Calibri" panose="020F0502020204030204" pitchFamily="34" charset="0"/>
                <a:ea typeface="Calibri" panose="020F0502020204030204" pitchFamily="34" charset="0"/>
                <a:cs typeface="Times New Roman" panose="02020603050405020304" pitchFamily="18" charset="0"/>
              </a:rPr>
              <a:t>In their first week - 3 surgeons in a team of about 10 did 51 procedures.  They bring pallets of supplies to do these surgeries.</a:t>
            </a:r>
          </a:p>
        </p:txBody>
      </p:sp>
    </p:spTree>
    <p:extLst>
      <p:ext uri="{BB962C8B-B14F-4D97-AF65-F5344CB8AC3E}">
        <p14:creationId xmlns:p14="http://schemas.microsoft.com/office/powerpoint/2010/main" val="64876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F1D8-EABE-CE52-E8BB-9F9259964F09}"/>
              </a:ext>
            </a:extLst>
          </p:cNvPr>
          <p:cNvSpPr>
            <a:spLocks noGrp="1"/>
          </p:cNvSpPr>
          <p:nvPr>
            <p:ph type="title"/>
          </p:nvPr>
        </p:nvSpPr>
        <p:spPr>
          <a:xfrm>
            <a:off x="586410" y="2786960"/>
            <a:ext cx="3084441" cy="1039605"/>
          </a:xfrm>
        </p:spPr>
        <p:txBody>
          <a:bodyPr>
            <a:noAutofit/>
          </a:bodyPr>
          <a:lstStyle/>
          <a:p>
            <a:pPr algn="ctr"/>
            <a:r>
              <a:rPr lang="en-US" sz="3000" dirty="0">
                <a:latin typeface="+mn-lt"/>
              </a:rPr>
              <a:t>This child has a birth defect of his left arm.  He was referred to Dr </a:t>
            </a:r>
            <a:r>
              <a:rPr lang="en-US" sz="3000" dirty="0" err="1">
                <a:latin typeface="+mn-lt"/>
              </a:rPr>
              <a:t>Schraml’s</a:t>
            </a:r>
            <a:r>
              <a:rPr lang="en-US" sz="3000" dirty="0">
                <a:latin typeface="+mn-lt"/>
              </a:rPr>
              <a:t> clinic.</a:t>
            </a:r>
          </a:p>
        </p:txBody>
      </p:sp>
      <p:pic>
        <p:nvPicPr>
          <p:cNvPr id="5" name="Content Placeholder 4" descr="A person and a baby&#10;&#10;Description automatically generated with low confidence">
            <a:extLst>
              <a:ext uri="{FF2B5EF4-FFF2-40B4-BE49-F238E27FC236}">
                <a16:creationId xmlns:a16="http://schemas.microsoft.com/office/drawing/2014/main" id="{D06B7A81-8BB1-7217-3A6F-40360AC573FF}"/>
              </a:ext>
            </a:extLst>
          </p:cNvPr>
          <p:cNvPicPr>
            <a:picLocks noGrp="1" noChangeAspect="1"/>
          </p:cNvPicPr>
          <p:nvPr>
            <p:ph idx="1"/>
          </p:nvPr>
        </p:nvPicPr>
        <p:blipFill>
          <a:blip r:embed="rId2"/>
          <a:stretch>
            <a:fillRect/>
          </a:stretch>
        </p:blipFill>
        <p:spPr>
          <a:xfrm>
            <a:off x="4088528" y="465655"/>
            <a:ext cx="7902254" cy="5926690"/>
          </a:xfrm>
        </p:spPr>
      </p:pic>
    </p:spTree>
    <p:extLst>
      <p:ext uri="{BB962C8B-B14F-4D97-AF65-F5344CB8AC3E}">
        <p14:creationId xmlns:p14="http://schemas.microsoft.com/office/powerpoint/2010/main" val="1248889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215</TotalTime>
  <Words>1022</Words>
  <Application>Microsoft Office PowerPoint</Application>
  <PresentationFormat>Widescreen</PresentationFormat>
  <Paragraphs>34</Paragraphs>
  <Slides>37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Tanzania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child has a birth defect of his left arm.  He was referred to Dr Schraml’s clinic.</vt:lpstr>
      <vt:lpstr>She expressed willingness to continue to communicate with us and is willing to share. Not sure, at this point, if they can take on another building project. They utilize the Snowball Effect for all of their fund-raising. (no candy sales or auctions- they tell the stories and keep finding individuals and groups to listen) She is interested in learning what the cost of a new outpatient and emergency unit would be, its location, etc.    </vt:lpstr>
      <vt:lpstr>They dedicated the surgical suites at the beginning of last year and are currently building this new maternity wing- both are at Nkoaranga. </vt:lpstr>
      <vt:lpstr>The HR director from the Diocese took me into the commercial building owned by the Diocese.  The second floor has larger spaces. They are hoping to attract banks and/or other professional services.  We climbed through the window to look at the space.  Lots of windows for light, but only 4 outlets.   </vt:lpstr>
      <vt:lpstr>PowerPoint Presentation</vt:lpstr>
      <vt:lpstr>PowerPoint Presentation</vt:lpstr>
      <vt:lpstr>PowerPoint Presentation</vt:lpstr>
      <vt:lpstr>Dispensaries are struggling.  Kikatiti has probably its third Dr. in the last couple of years.  I did get to Ngarenanyuki.  They are a very devoted staff, with a clean space, but lacking supplies and medications.  We were able to stock their shelves to encourage patients to come for complete services.  Currently there is no running water for the facility.     </vt:lpstr>
      <vt:lpstr>PowerPoint Presentation</vt:lpstr>
      <vt:lpstr>PowerPoint Presentation</vt:lpstr>
      <vt:lpstr>As it turns out, there are 2 separate groups from Germany.  The second one has been key in redoing the Leguruki facility to make it a health center- a water system, maternity building, surgical suites- plus women’s and men’s beds for post operative care.  They say it will be open soon, but there are still supplies and equipment needed and the post operative areas were not complete.  TZ time. </vt:lpstr>
      <vt:lpstr>PowerPoint Presentation</vt:lpstr>
      <vt:lpstr>As I have mentioned before, the Palliative Care team is a great adjunct to the hospital.  Dr. Bakari and his staff see many patients per month.  This is a homecare patient that we visited.   </vt:lpstr>
      <vt:lpstr>When visiting Mshikamano Vocational School, I learned that they are now only teaching skills for the hotel/tourism industries.  I observed the cooking class.  The teachers had about 25 students and one tabletop 2 burner stove.  Difficult for learning.  I spent some time with Magdelena- the administrator, and 2 of the teachers.  I also got to pet their pigs.  They raise them to help support the school.  </vt:lpstr>
      <vt:lpstr>PowerPoint Presentation</vt:lpstr>
      <vt:lpstr>PowerPoint Presentation</vt:lpstr>
      <vt:lpstr>PowerPoint Presentation</vt:lpstr>
      <vt:lpstr>One day I was invited to a church group of about 27 women and 3 men.  They beat their drum, sang and danced for us.  They make batiks, beaded jewelry, beaded shukas and grow some coffee.  I was able to purchase things from them.  The money they make helps to support their parish and their families.  At Redeemer, we used the batik shawls for a Mother’s Day fundraiser for our TZ missions.   </vt:lpstr>
      <vt:lpstr>PowerPoint Presentation</vt:lpstr>
      <vt:lpstr>PowerPoint Presentation</vt:lpstr>
      <vt:lpstr> Pictured are some of the chickens from the hatching project that this HIV Support group is running.  It has taken a couple years, but it is becoming a good process.  Electricity loss does affect their productivity and the solar backup only goes so long.   </vt:lpstr>
      <vt:lpstr>PowerPoint Presentation</vt:lpstr>
      <vt:lpstr>PowerPoint Presentation</vt:lpstr>
      <vt:lpstr>PowerPoint Presentation</vt:lpstr>
      <vt:lpstr>PowerPoint Presentation</vt:lpstr>
      <vt:lpstr>PowerPoint Presentation</vt:lpstr>
      <vt:lpstr> As the world celebrated International Women’s Day, we celebrated it at church.  Most of the women had matching or contrasting dresses.  The women did the whole service and still did all of the cooking.  </vt:lpstr>
      <vt:lpstr> As I said before, you can find beauty almost everywhere you look, but in between, there are needs that we can consider. </vt:lpstr>
      <vt:lpstr>God’s Work, Our Hands-  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Tanzania 2023</dc:title>
  <dc:creator>Lynn Hooper</dc:creator>
  <cp:lastModifiedBy>Julie Starks</cp:lastModifiedBy>
  <cp:revision>5</cp:revision>
  <dcterms:created xsi:type="dcterms:W3CDTF">2023-05-19T21:11:50Z</dcterms:created>
  <dcterms:modified xsi:type="dcterms:W3CDTF">2023-05-30T15:55:13Z</dcterms:modified>
</cp:coreProperties>
</file>